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5"/>
  </p:notesMasterIdLst>
  <p:sldIdLst>
    <p:sldId id="256" r:id="rId3"/>
    <p:sldId id="271" r:id="rId4"/>
    <p:sldId id="272" r:id="rId5"/>
    <p:sldId id="376" r:id="rId6"/>
    <p:sldId id="375" r:id="rId7"/>
    <p:sldId id="258" r:id="rId8"/>
    <p:sldId id="261" r:id="rId9"/>
    <p:sldId id="262" r:id="rId10"/>
    <p:sldId id="263" r:id="rId11"/>
    <p:sldId id="352" r:id="rId12"/>
    <p:sldId id="273" r:id="rId13"/>
    <p:sldId id="313" r:id="rId14"/>
    <p:sldId id="347" r:id="rId15"/>
    <p:sldId id="314" r:id="rId16"/>
    <p:sldId id="348" r:id="rId17"/>
    <p:sldId id="349" r:id="rId18"/>
    <p:sldId id="350" r:id="rId19"/>
    <p:sldId id="274" r:id="rId20"/>
    <p:sldId id="365" r:id="rId21"/>
    <p:sldId id="356" r:id="rId22"/>
    <p:sldId id="357" r:id="rId23"/>
    <p:sldId id="358" r:id="rId24"/>
    <p:sldId id="359" r:id="rId25"/>
    <p:sldId id="360" r:id="rId26"/>
    <p:sldId id="361" r:id="rId27"/>
    <p:sldId id="362" r:id="rId28"/>
    <p:sldId id="363" r:id="rId29"/>
    <p:sldId id="364" r:id="rId30"/>
    <p:sldId id="276" r:id="rId31"/>
    <p:sldId id="277" r:id="rId32"/>
    <p:sldId id="278" r:id="rId33"/>
    <p:sldId id="279" r:id="rId34"/>
    <p:sldId id="280" r:id="rId35"/>
    <p:sldId id="281" r:id="rId36"/>
    <p:sldId id="282" r:id="rId37"/>
    <p:sldId id="283" r:id="rId38"/>
    <p:sldId id="284" r:id="rId39"/>
    <p:sldId id="285" r:id="rId40"/>
    <p:sldId id="316" r:id="rId41"/>
    <p:sldId id="315" r:id="rId42"/>
    <p:sldId id="288" r:id="rId43"/>
    <p:sldId id="289" r:id="rId44"/>
    <p:sldId id="318" r:id="rId45"/>
    <p:sldId id="319" r:id="rId46"/>
    <p:sldId id="290" r:id="rId47"/>
    <p:sldId id="323" r:id="rId48"/>
    <p:sldId id="320" r:id="rId49"/>
    <p:sldId id="291" r:id="rId50"/>
    <p:sldId id="292" r:id="rId51"/>
    <p:sldId id="293" r:id="rId52"/>
    <p:sldId id="321" r:id="rId53"/>
    <p:sldId id="324" r:id="rId54"/>
    <p:sldId id="294" r:id="rId55"/>
    <p:sldId id="329" r:id="rId56"/>
    <p:sldId id="331" r:id="rId57"/>
    <p:sldId id="335" r:id="rId58"/>
    <p:sldId id="325" r:id="rId59"/>
    <p:sldId id="328" r:id="rId60"/>
    <p:sldId id="327" r:id="rId61"/>
    <p:sldId id="337" r:id="rId62"/>
    <p:sldId id="336" r:id="rId63"/>
    <p:sldId id="338" r:id="rId64"/>
    <p:sldId id="366" r:id="rId65"/>
    <p:sldId id="354" r:id="rId66"/>
    <p:sldId id="355" r:id="rId67"/>
    <p:sldId id="339" r:id="rId68"/>
    <p:sldId id="340" r:id="rId69"/>
    <p:sldId id="341" r:id="rId70"/>
    <p:sldId id="342" r:id="rId71"/>
    <p:sldId id="343" r:id="rId72"/>
    <p:sldId id="344" r:id="rId73"/>
    <p:sldId id="345" r:id="rId74"/>
    <p:sldId id="346" r:id="rId75"/>
    <p:sldId id="368" r:id="rId76"/>
    <p:sldId id="369" r:id="rId77"/>
    <p:sldId id="370" r:id="rId78"/>
    <p:sldId id="371" r:id="rId79"/>
    <p:sldId id="372" r:id="rId80"/>
    <p:sldId id="373" r:id="rId81"/>
    <p:sldId id="326" r:id="rId82"/>
    <p:sldId id="374" r:id="rId83"/>
    <p:sldId id="367"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08"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49179-001B-4D66-AED3-7BCC61D083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ABD5058F-0140-4B43-ACD7-DADB9D5ADB23}">
      <dgm:prSet phldrT="[文本]"/>
      <dgm:spPr/>
      <dgm:t>
        <a:bodyPr/>
        <a:lstStyle/>
        <a:p>
          <a:r>
            <a:rPr lang="en-US" altLang="zh-CN" dirty="0" smtClean="0"/>
            <a:t>Part I</a:t>
          </a:r>
          <a:endParaRPr lang="zh-CN" altLang="en-US" dirty="0"/>
        </a:p>
      </dgm:t>
    </dgm:pt>
    <dgm:pt modelId="{EFD2CF74-1501-4FF5-89A6-877AC6FD8357}" type="parTrans" cxnId="{9C7D336F-655E-44F0-8ED0-EBF1C553C01D}">
      <dgm:prSet/>
      <dgm:spPr/>
      <dgm:t>
        <a:bodyPr/>
        <a:lstStyle/>
        <a:p>
          <a:endParaRPr lang="zh-CN" altLang="en-US"/>
        </a:p>
      </dgm:t>
    </dgm:pt>
    <dgm:pt modelId="{D7F62938-431F-47E9-B1B7-74D6A965CB3B}" type="sibTrans" cxnId="{9C7D336F-655E-44F0-8ED0-EBF1C553C01D}">
      <dgm:prSet/>
      <dgm:spPr/>
      <dgm:t>
        <a:bodyPr/>
        <a:lstStyle/>
        <a:p>
          <a:endParaRPr lang="zh-CN" altLang="en-US"/>
        </a:p>
      </dgm:t>
    </dgm:pt>
    <dgm:pt modelId="{5232FFD4-7850-430D-937D-01B5F7BF2C9D}">
      <dgm:prSet phldrT="[文本]" custT="1"/>
      <dgm:spPr/>
      <dgm:t>
        <a:bodyPr/>
        <a:lstStyle/>
        <a:p>
          <a:r>
            <a:rPr lang="en-US" altLang="en-US" sz="2400" b="1" dirty="0" smtClean="0"/>
            <a:t>General introduction of the problem (Paras. 1-3)</a:t>
          </a:r>
          <a:endParaRPr lang="zh-CN" altLang="en-US" sz="2400" b="1" dirty="0"/>
        </a:p>
      </dgm:t>
    </dgm:pt>
    <dgm:pt modelId="{D4270A10-8275-4029-937B-1701D054FE62}" type="parTrans" cxnId="{582195A2-3D7E-4819-B769-DE75BC0888FA}">
      <dgm:prSet/>
      <dgm:spPr/>
      <dgm:t>
        <a:bodyPr/>
        <a:lstStyle/>
        <a:p>
          <a:endParaRPr lang="zh-CN" altLang="en-US"/>
        </a:p>
      </dgm:t>
    </dgm:pt>
    <dgm:pt modelId="{D4173B6F-E9DB-4621-9BFF-B018C5C31171}" type="sibTrans" cxnId="{582195A2-3D7E-4819-B769-DE75BC0888FA}">
      <dgm:prSet/>
      <dgm:spPr/>
      <dgm:t>
        <a:bodyPr/>
        <a:lstStyle/>
        <a:p>
          <a:endParaRPr lang="zh-CN" altLang="en-US"/>
        </a:p>
      </dgm:t>
    </dgm:pt>
    <dgm:pt modelId="{05C0A105-7338-4636-84D0-05D6FEF43130}">
      <dgm:prSet phldrT="[文本]"/>
      <dgm:spPr/>
      <dgm:t>
        <a:bodyPr/>
        <a:lstStyle/>
        <a:p>
          <a:r>
            <a:rPr lang="en-US" altLang="zh-CN" dirty="0" smtClean="0"/>
            <a:t>Part II</a:t>
          </a:r>
          <a:endParaRPr lang="zh-CN" altLang="en-US" dirty="0"/>
        </a:p>
      </dgm:t>
    </dgm:pt>
    <dgm:pt modelId="{A5A82132-47B7-4392-8021-49147C325F55}" type="parTrans" cxnId="{909AA646-6345-46D0-BBB7-6F512E27FA7B}">
      <dgm:prSet/>
      <dgm:spPr/>
      <dgm:t>
        <a:bodyPr/>
        <a:lstStyle/>
        <a:p>
          <a:endParaRPr lang="zh-CN" altLang="en-US"/>
        </a:p>
      </dgm:t>
    </dgm:pt>
    <dgm:pt modelId="{6ABAB1CD-2E7E-4612-BE13-9CFF5FBE203F}" type="sibTrans" cxnId="{909AA646-6345-46D0-BBB7-6F512E27FA7B}">
      <dgm:prSet/>
      <dgm:spPr/>
      <dgm:t>
        <a:bodyPr/>
        <a:lstStyle/>
        <a:p>
          <a:endParaRPr lang="zh-CN" altLang="en-US"/>
        </a:p>
      </dgm:t>
    </dgm:pt>
    <dgm:pt modelId="{37B88BC0-A4A2-4FA7-AC8B-6BB590FF51A6}">
      <dgm:prSet phldrT="[文本]" custT="1"/>
      <dgm:spPr/>
      <dgm:t>
        <a:bodyPr/>
        <a:lstStyle/>
        <a:p>
          <a:pPr algn="l"/>
          <a:r>
            <a:rPr lang="en-US" altLang="en-US" sz="2400" b="1" dirty="0" smtClean="0"/>
            <a:t>Detailed analysis of the problem (Paras. 4-9) </a:t>
          </a:r>
          <a:endParaRPr lang="zh-CN" altLang="en-US" sz="2400" b="1" dirty="0"/>
        </a:p>
      </dgm:t>
    </dgm:pt>
    <dgm:pt modelId="{2B8FBB29-DC18-425B-804E-04AC56448489}" type="parTrans" cxnId="{587E7716-0645-4F83-9033-8481DB00A9BD}">
      <dgm:prSet/>
      <dgm:spPr/>
      <dgm:t>
        <a:bodyPr/>
        <a:lstStyle/>
        <a:p>
          <a:endParaRPr lang="zh-CN" altLang="en-US"/>
        </a:p>
      </dgm:t>
    </dgm:pt>
    <dgm:pt modelId="{64EAC023-7CCC-4776-B811-BAE761C83EF9}" type="sibTrans" cxnId="{587E7716-0645-4F83-9033-8481DB00A9BD}">
      <dgm:prSet/>
      <dgm:spPr/>
      <dgm:t>
        <a:bodyPr/>
        <a:lstStyle/>
        <a:p>
          <a:endParaRPr lang="zh-CN" altLang="en-US"/>
        </a:p>
      </dgm:t>
    </dgm:pt>
    <dgm:pt modelId="{40962454-03E4-4011-9128-2F11E6FEE3F7}">
      <dgm:prSet phldrT="[文本]"/>
      <dgm:spPr/>
      <dgm:t>
        <a:bodyPr/>
        <a:lstStyle/>
        <a:p>
          <a:r>
            <a:rPr lang="en-US" altLang="zh-CN" dirty="0" smtClean="0"/>
            <a:t>Part III</a:t>
          </a:r>
          <a:endParaRPr lang="zh-CN" altLang="en-US" dirty="0"/>
        </a:p>
      </dgm:t>
    </dgm:pt>
    <dgm:pt modelId="{668FC341-8B0C-4DF1-B9A1-4ED7B612CCC6}" type="parTrans" cxnId="{187B2511-3F18-44AD-B93F-C67444DBA566}">
      <dgm:prSet/>
      <dgm:spPr/>
      <dgm:t>
        <a:bodyPr/>
        <a:lstStyle/>
        <a:p>
          <a:endParaRPr lang="zh-CN" altLang="en-US"/>
        </a:p>
      </dgm:t>
    </dgm:pt>
    <dgm:pt modelId="{E6F6F550-DBFE-47D0-A187-93A4DAB9CD7E}" type="sibTrans" cxnId="{187B2511-3F18-44AD-B93F-C67444DBA566}">
      <dgm:prSet/>
      <dgm:spPr/>
      <dgm:t>
        <a:bodyPr/>
        <a:lstStyle/>
        <a:p>
          <a:endParaRPr lang="zh-CN" altLang="en-US"/>
        </a:p>
      </dgm:t>
    </dgm:pt>
    <dgm:pt modelId="{38E0176D-A957-4A9A-91D8-10841B863E38}">
      <dgm:prSet phldrT="[文本]" custT="1"/>
      <dgm:spPr/>
      <dgm:t>
        <a:bodyPr/>
        <a:lstStyle/>
        <a:p>
          <a:pPr>
            <a:lnSpc>
              <a:spcPts val="2880"/>
            </a:lnSpc>
          </a:pPr>
          <a:r>
            <a:rPr lang="en-US" altLang="en-US" sz="2400" b="1" dirty="0" smtClean="0"/>
            <a:t>Advice or solutions for dealing with the problems (Paras. 10-15) </a:t>
          </a:r>
          <a:endParaRPr lang="zh-CN" altLang="en-US" sz="2400" b="1" dirty="0"/>
        </a:p>
      </dgm:t>
    </dgm:pt>
    <dgm:pt modelId="{9CE8C7D6-F865-49EE-A2EB-A1474402F496}" type="parTrans" cxnId="{5449E651-6F96-45B4-89CC-1AF9870F158E}">
      <dgm:prSet/>
      <dgm:spPr/>
      <dgm:t>
        <a:bodyPr/>
        <a:lstStyle/>
        <a:p>
          <a:endParaRPr lang="zh-CN" altLang="en-US"/>
        </a:p>
      </dgm:t>
    </dgm:pt>
    <dgm:pt modelId="{8C8AB476-7CFD-4A9F-A987-AF2B79A60521}" type="sibTrans" cxnId="{5449E651-6F96-45B4-89CC-1AF9870F158E}">
      <dgm:prSet/>
      <dgm:spPr/>
      <dgm:t>
        <a:bodyPr/>
        <a:lstStyle/>
        <a:p>
          <a:endParaRPr lang="zh-CN" altLang="en-US"/>
        </a:p>
      </dgm:t>
    </dgm:pt>
    <dgm:pt modelId="{626DAE83-837E-4761-8C02-7F2BA168C2F7}">
      <dgm:prSet/>
      <dgm:spPr/>
      <dgm:t>
        <a:bodyPr/>
        <a:lstStyle/>
        <a:p>
          <a:r>
            <a:rPr lang="en-US" altLang="zh-CN" dirty="0" smtClean="0"/>
            <a:t>Part IV</a:t>
          </a:r>
          <a:endParaRPr lang="zh-CN" altLang="en-US" dirty="0"/>
        </a:p>
      </dgm:t>
    </dgm:pt>
    <dgm:pt modelId="{3A8C7092-9D79-4008-9C6A-EC39EFDD2621}" type="parTrans" cxnId="{F406D049-9CAF-48B6-8A18-536C5276D447}">
      <dgm:prSet/>
      <dgm:spPr/>
      <dgm:t>
        <a:bodyPr/>
        <a:lstStyle/>
        <a:p>
          <a:endParaRPr lang="zh-CN" altLang="en-US"/>
        </a:p>
      </dgm:t>
    </dgm:pt>
    <dgm:pt modelId="{FF5AE61E-A911-4846-A80B-2803EEB31485}" type="sibTrans" cxnId="{F406D049-9CAF-48B6-8A18-536C5276D447}">
      <dgm:prSet/>
      <dgm:spPr/>
      <dgm:t>
        <a:bodyPr/>
        <a:lstStyle/>
        <a:p>
          <a:endParaRPr lang="zh-CN" altLang="en-US"/>
        </a:p>
      </dgm:t>
    </dgm:pt>
    <dgm:pt modelId="{C0681A9A-EF7A-43C2-8D25-30300C1D55AC}">
      <dgm:prSet/>
      <dgm:spPr/>
      <dgm:t>
        <a:bodyPr/>
        <a:lstStyle/>
        <a:p>
          <a:endParaRPr lang="zh-CN" altLang="en-US" sz="1600" dirty="0"/>
        </a:p>
      </dgm:t>
    </dgm:pt>
    <dgm:pt modelId="{800A92CB-E754-4060-9B6F-A036E9AB0405}" type="parTrans" cxnId="{FC78D194-EA46-4756-B194-8AF930823969}">
      <dgm:prSet/>
      <dgm:spPr/>
      <dgm:t>
        <a:bodyPr/>
        <a:lstStyle/>
        <a:p>
          <a:endParaRPr lang="zh-CN" altLang="en-US"/>
        </a:p>
      </dgm:t>
    </dgm:pt>
    <dgm:pt modelId="{67A1BB0F-95C3-4F91-B42F-1D3486840330}" type="sibTrans" cxnId="{FC78D194-EA46-4756-B194-8AF930823969}">
      <dgm:prSet/>
      <dgm:spPr/>
      <dgm:t>
        <a:bodyPr/>
        <a:lstStyle/>
        <a:p>
          <a:endParaRPr lang="zh-CN" altLang="en-US"/>
        </a:p>
      </dgm:t>
    </dgm:pt>
    <dgm:pt modelId="{5018FCDA-A6F1-4A2C-918B-9D26C6557747}">
      <dgm:prSet custT="1"/>
      <dgm:spPr/>
      <dgm:t>
        <a:bodyPr/>
        <a:lstStyle/>
        <a:p>
          <a:r>
            <a:rPr lang="en-US" altLang="en-US" sz="2400" b="1" dirty="0" smtClean="0"/>
            <a:t>Conclusion – (Para. 16)    </a:t>
          </a:r>
          <a:endParaRPr lang="zh-CN" altLang="en-US" sz="2400" b="1" dirty="0"/>
        </a:p>
      </dgm:t>
    </dgm:pt>
    <dgm:pt modelId="{B862E29E-E9A8-41B6-9A62-F6B8C9216FEB}" type="parTrans" cxnId="{96EA3FE9-BB58-451E-A4A6-F6E60AFDC6FB}">
      <dgm:prSet/>
      <dgm:spPr/>
      <dgm:t>
        <a:bodyPr/>
        <a:lstStyle/>
        <a:p>
          <a:endParaRPr lang="zh-CN" altLang="en-US"/>
        </a:p>
      </dgm:t>
    </dgm:pt>
    <dgm:pt modelId="{3D784F9B-F7E3-4465-820B-DA8BB85C7A36}" type="sibTrans" cxnId="{96EA3FE9-BB58-451E-A4A6-F6E60AFDC6FB}">
      <dgm:prSet/>
      <dgm:spPr/>
      <dgm:t>
        <a:bodyPr/>
        <a:lstStyle/>
        <a:p>
          <a:endParaRPr lang="zh-CN" altLang="en-US"/>
        </a:p>
      </dgm:t>
    </dgm:pt>
    <dgm:pt modelId="{6267FC1C-6E1D-4E4D-959B-F65610A35FC6}">
      <dgm:prSet custT="1"/>
      <dgm:spPr/>
      <dgm:t>
        <a:bodyPr/>
        <a:lstStyle/>
        <a:p>
          <a:endParaRPr lang="zh-CN" altLang="en-US" sz="2400" b="1" dirty="0"/>
        </a:p>
      </dgm:t>
    </dgm:pt>
    <dgm:pt modelId="{499D1C45-14F6-4B82-9E20-B7B3BAE3FF86}" type="parTrans" cxnId="{F83F4A38-0E20-48D2-96A5-482193867CD5}">
      <dgm:prSet/>
      <dgm:spPr/>
      <dgm:t>
        <a:bodyPr/>
        <a:lstStyle/>
        <a:p>
          <a:endParaRPr lang="zh-CN" altLang="en-US"/>
        </a:p>
      </dgm:t>
    </dgm:pt>
    <dgm:pt modelId="{63DA7FCE-24EC-4ECA-BCAA-70E679C85816}" type="sibTrans" cxnId="{F83F4A38-0E20-48D2-96A5-482193867CD5}">
      <dgm:prSet/>
      <dgm:spPr/>
      <dgm:t>
        <a:bodyPr/>
        <a:lstStyle/>
        <a:p>
          <a:endParaRPr lang="zh-CN" altLang="en-US"/>
        </a:p>
      </dgm:t>
    </dgm:pt>
    <dgm:pt modelId="{EC23568F-F797-40E2-BB14-9DB3D25A4CA7}" type="pres">
      <dgm:prSet presAssocID="{7F549179-001B-4D66-AED3-7BCC61D08302}" presName="Name0" presStyleCnt="0">
        <dgm:presLayoutVars>
          <dgm:dir/>
          <dgm:animLvl val="lvl"/>
          <dgm:resizeHandles val="exact"/>
        </dgm:presLayoutVars>
      </dgm:prSet>
      <dgm:spPr/>
      <dgm:t>
        <a:bodyPr/>
        <a:lstStyle/>
        <a:p>
          <a:endParaRPr lang="zh-CN" altLang="en-US"/>
        </a:p>
      </dgm:t>
    </dgm:pt>
    <dgm:pt modelId="{D9A043E1-2E42-49B0-8709-187983F5CC1A}" type="pres">
      <dgm:prSet presAssocID="{ABD5058F-0140-4B43-ACD7-DADB9D5ADB23}" presName="linNode" presStyleCnt="0"/>
      <dgm:spPr/>
    </dgm:pt>
    <dgm:pt modelId="{A474E168-23EC-4D4C-B629-8E479DF83B98}" type="pres">
      <dgm:prSet presAssocID="{ABD5058F-0140-4B43-ACD7-DADB9D5ADB23}" presName="parentText" presStyleLbl="node1" presStyleIdx="0" presStyleCnt="4" custScaleX="66832" custScaleY="76514">
        <dgm:presLayoutVars>
          <dgm:chMax val="1"/>
          <dgm:bulletEnabled val="1"/>
        </dgm:presLayoutVars>
      </dgm:prSet>
      <dgm:spPr/>
      <dgm:t>
        <a:bodyPr/>
        <a:lstStyle/>
        <a:p>
          <a:endParaRPr lang="zh-CN" altLang="en-US"/>
        </a:p>
      </dgm:t>
    </dgm:pt>
    <dgm:pt modelId="{F5FD1A61-558A-4220-A826-7D2ADC21852E}" type="pres">
      <dgm:prSet presAssocID="{ABD5058F-0140-4B43-ACD7-DADB9D5ADB23}" presName="descendantText" presStyleLbl="alignAccFollowNode1" presStyleIdx="0" presStyleCnt="4" custScaleX="107352" custScaleY="91504">
        <dgm:presLayoutVars>
          <dgm:bulletEnabled val="1"/>
        </dgm:presLayoutVars>
      </dgm:prSet>
      <dgm:spPr/>
      <dgm:t>
        <a:bodyPr/>
        <a:lstStyle/>
        <a:p>
          <a:endParaRPr lang="zh-CN" altLang="en-US"/>
        </a:p>
      </dgm:t>
    </dgm:pt>
    <dgm:pt modelId="{EC5424FD-1B57-4404-89F7-009FD8BC5107}" type="pres">
      <dgm:prSet presAssocID="{D7F62938-431F-47E9-B1B7-74D6A965CB3B}" presName="sp" presStyleCnt="0"/>
      <dgm:spPr/>
    </dgm:pt>
    <dgm:pt modelId="{E31EDB77-FA8E-4561-807D-187F19A79650}" type="pres">
      <dgm:prSet presAssocID="{05C0A105-7338-4636-84D0-05D6FEF43130}" presName="linNode" presStyleCnt="0"/>
      <dgm:spPr/>
    </dgm:pt>
    <dgm:pt modelId="{3B38148C-11F9-41FB-B98D-89BCABC7BEC3}" type="pres">
      <dgm:prSet presAssocID="{05C0A105-7338-4636-84D0-05D6FEF43130}" presName="parentText" presStyleLbl="node1" presStyleIdx="1" presStyleCnt="4" custScaleX="66832" custScaleY="72590">
        <dgm:presLayoutVars>
          <dgm:chMax val="1"/>
          <dgm:bulletEnabled val="1"/>
        </dgm:presLayoutVars>
      </dgm:prSet>
      <dgm:spPr/>
      <dgm:t>
        <a:bodyPr/>
        <a:lstStyle/>
        <a:p>
          <a:endParaRPr lang="zh-CN" altLang="en-US"/>
        </a:p>
      </dgm:t>
    </dgm:pt>
    <dgm:pt modelId="{DC5A5E86-C2FF-40B5-ABFA-8C556A096AC2}" type="pres">
      <dgm:prSet presAssocID="{05C0A105-7338-4636-84D0-05D6FEF43130}" presName="descendantText" presStyleLbl="alignAccFollowNode1" presStyleIdx="1" presStyleCnt="4" custScaleX="106440" custScaleY="89534" custLinFactNeighborX="1362" custLinFactNeighborY="117">
        <dgm:presLayoutVars>
          <dgm:bulletEnabled val="1"/>
        </dgm:presLayoutVars>
      </dgm:prSet>
      <dgm:spPr/>
      <dgm:t>
        <a:bodyPr/>
        <a:lstStyle/>
        <a:p>
          <a:endParaRPr lang="zh-CN" altLang="en-US"/>
        </a:p>
      </dgm:t>
    </dgm:pt>
    <dgm:pt modelId="{91E50867-8E3C-46C9-A0EA-2C70FBBCA4C2}" type="pres">
      <dgm:prSet presAssocID="{6ABAB1CD-2E7E-4612-BE13-9CFF5FBE203F}" presName="sp" presStyleCnt="0"/>
      <dgm:spPr/>
    </dgm:pt>
    <dgm:pt modelId="{C2F776C4-A46C-4419-A442-558EB66AB32E}" type="pres">
      <dgm:prSet presAssocID="{40962454-03E4-4011-9128-2F11E6FEE3F7}" presName="linNode" presStyleCnt="0"/>
      <dgm:spPr/>
    </dgm:pt>
    <dgm:pt modelId="{3D8EFEDA-C4B3-45F3-A6EE-48B9E118BAEF}" type="pres">
      <dgm:prSet presAssocID="{40962454-03E4-4011-9128-2F11E6FEE3F7}" presName="parentText" presStyleLbl="node1" presStyleIdx="2" presStyleCnt="4" custScaleX="66832" custScaleY="68810">
        <dgm:presLayoutVars>
          <dgm:chMax val="1"/>
          <dgm:bulletEnabled val="1"/>
        </dgm:presLayoutVars>
      </dgm:prSet>
      <dgm:spPr/>
      <dgm:t>
        <a:bodyPr/>
        <a:lstStyle/>
        <a:p>
          <a:endParaRPr lang="zh-CN" altLang="en-US"/>
        </a:p>
      </dgm:t>
    </dgm:pt>
    <dgm:pt modelId="{80FA9176-7A77-46F3-9E03-C2F290320AE1}" type="pres">
      <dgm:prSet presAssocID="{40962454-03E4-4011-9128-2F11E6FEE3F7}" presName="descendantText" presStyleLbl="alignAccFollowNode1" presStyleIdx="2" presStyleCnt="4" custScaleX="107374" custScaleY="86616">
        <dgm:presLayoutVars>
          <dgm:bulletEnabled val="1"/>
        </dgm:presLayoutVars>
      </dgm:prSet>
      <dgm:spPr/>
      <dgm:t>
        <a:bodyPr/>
        <a:lstStyle/>
        <a:p>
          <a:endParaRPr lang="zh-CN" altLang="en-US"/>
        </a:p>
      </dgm:t>
    </dgm:pt>
    <dgm:pt modelId="{18C8CDA5-FF75-407C-96B3-AA2C1B56D175}" type="pres">
      <dgm:prSet presAssocID="{E6F6F550-DBFE-47D0-A187-93A4DAB9CD7E}" presName="sp" presStyleCnt="0"/>
      <dgm:spPr/>
    </dgm:pt>
    <dgm:pt modelId="{1D141B96-9420-41CC-8FCA-4F182A901DCB}" type="pres">
      <dgm:prSet presAssocID="{626DAE83-837E-4761-8C02-7F2BA168C2F7}" presName="linNode" presStyleCnt="0"/>
      <dgm:spPr/>
    </dgm:pt>
    <dgm:pt modelId="{8678805B-08EE-40F5-821B-557B156B3EF0}" type="pres">
      <dgm:prSet presAssocID="{626DAE83-837E-4761-8C02-7F2BA168C2F7}" presName="parentText" presStyleLbl="node1" presStyleIdx="3" presStyleCnt="4" custScaleX="66832" custScaleY="64868">
        <dgm:presLayoutVars>
          <dgm:chMax val="1"/>
          <dgm:bulletEnabled val="1"/>
        </dgm:presLayoutVars>
      </dgm:prSet>
      <dgm:spPr/>
      <dgm:t>
        <a:bodyPr/>
        <a:lstStyle/>
        <a:p>
          <a:endParaRPr lang="zh-CN" altLang="en-US"/>
        </a:p>
      </dgm:t>
    </dgm:pt>
    <dgm:pt modelId="{A00019F1-C504-462C-8DB0-4FE153629642}" type="pres">
      <dgm:prSet presAssocID="{626DAE83-837E-4761-8C02-7F2BA168C2F7}" presName="descendantText" presStyleLbl="alignAccFollowNode1" presStyleIdx="3" presStyleCnt="4" custScaleX="106967" custScaleY="82748">
        <dgm:presLayoutVars>
          <dgm:bulletEnabled val="1"/>
        </dgm:presLayoutVars>
      </dgm:prSet>
      <dgm:spPr/>
      <dgm:t>
        <a:bodyPr/>
        <a:lstStyle/>
        <a:p>
          <a:endParaRPr lang="zh-CN" altLang="en-US"/>
        </a:p>
      </dgm:t>
    </dgm:pt>
  </dgm:ptLst>
  <dgm:cxnLst>
    <dgm:cxn modelId="{FC78D194-EA46-4756-B194-8AF930823969}" srcId="{626DAE83-837E-4761-8C02-7F2BA168C2F7}" destId="{C0681A9A-EF7A-43C2-8D25-30300C1D55AC}" srcOrd="0" destOrd="0" parTransId="{800A92CB-E754-4060-9B6F-A036E9AB0405}" sibTransId="{67A1BB0F-95C3-4F91-B42F-1D3486840330}"/>
    <dgm:cxn modelId="{C6D7E949-D481-47DF-B2B6-00CAE07444C7}" type="presOf" srcId="{6267FC1C-6E1D-4E4D-959B-F65610A35FC6}" destId="{A00019F1-C504-462C-8DB0-4FE153629642}" srcOrd="0" destOrd="2" presId="urn:microsoft.com/office/officeart/2005/8/layout/vList5"/>
    <dgm:cxn modelId="{F406D049-9CAF-48B6-8A18-536C5276D447}" srcId="{7F549179-001B-4D66-AED3-7BCC61D08302}" destId="{626DAE83-837E-4761-8C02-7F2BA168C2F7}" srcOrd="3" destOrd="0" parTransId="{3A8C7092-9D79-4008-9C6A-EC39EFDD2621}" sibTransId="{FF5AE61E-A911-4846-A80B-2803EEB31485}"/>
    <dgm:cxn modelId="{587E7716-0645-4F83-9033-8481DB00A9BD}" srcId="{05C0A105-7338-4636-84D0-05D6FEF43130}" destId="{37B88BC0-A4A2-4FA7-AC8B-6BB590FF51A6}" srcOrd="0" destOrd="0" parTransId="{2B8FBB29-DC18-425B-804E-04AC56448489}" sibTransId="{64EAC023-7CCC-4776-B811-BAE761C83EF9}"/>
    <dgm:cxn modelId="{5449E651-6F96-45B4-89CC-1AF9870F158E}" srcId="{40962454-03E4-4011-9128-2F11E6FEE3F7}" destId="{38E0176D-A957-4A9A-91D8-10841B863E38}" srcOrd="0" destOrd="0" parTransId="{9CE8C7D6-F865-49EE-A2EB-A1474402F496}" sibTransId="{8C8AB476-7CFD-4A9F-A987-AF2B79A60521}"/>
    <dgm:cxn modelId="{96EA3FE9-BB58-451E-A4A6-F6E60AFDC6FB}" srcId="{626DAE83-837E-4761-8C02-7F2BA168C2F7}" destId="{5018FCDA-A6F1-4A2C-918B-9D26C6557747}" srcOrd="1" destOrd="0" parTransId="{B862E29E-E9A8-41B6-9A62-F6B8C9216FEB}" sibTransId="{3D784F9B-F7E3-4465-820B-DA8BB85C7A36}"/>
    <dgm:cxn modelId="{AB8A5869-326B-41F8-9B97-0BA163921BDA}" type="presOf" srcId="{5232FFD4-7850-430D-937D-01B5F7BF2C9D}" destId="{F5FD1A61-558A-4220-A826-7D2ADC21852E}" srcOrd="0" destOrd="0" presId="urn:microsoft.com/office/officeart/2005/8/layout/vList5"/>
    <dgm:cxn modelId="{568D2AB7-BD1B-45C7-B442-93173F693B72}" type="presOf" srcId="{7F549179-001B-4D66-AED3-7BCC61D08302}" destId="{EC23568F-F797-40E2-BB14-9DB3D25A4CA7}" srcOrd="0" destOrd="0" presId="urn:microsoft.com/office/officeart/2005/8/layout/vList5"/>
    <dgm:cxn modelId="{909AA646-6345-46D0-BBB7-6F512E27FA7B}" srcId="{7F549179-001B-4D66-AED3-7BCC61D08302}" destId="{05C0A105-7338-4636-84D0-05D6FEF43130}" srcOrd="1" destOrd="0" parTransId="{A5A82132-47B7-4392-8021-49147C325F55}" sibTransId="{6ABAB1CD-2E7E-4612-BE13-9CFF5FBE203F}"/>
    <dgm:cxn modelId="{410400DE-EDDF-4C19-833A-A30C77F746A1}" type="presOf" srcId="{40962454-03E4-4011-9128-2F11E6FEE3F7}" destId="{3D8EFEDA-C4B3-45F3-A6EE-48B9E118BAEF}" srcOrd="0" destOrd="0" presId="urn:microsoft.com/office/officeart/2005/8/layout/vList5"/>
    <dgm:cxn modelId="{39C64C34-6F5B-4A5D-9DB0-1D5903B71F30}" type="presOf" srcId="{05C0A105-7338-4636-84D0-05D6FEF43130}" destId="{3B38148C-11F9-41FB-B98D-89BCABC7BEC3}" srcOrd="0" destOrd="0" presId="urn:microsoft.com/office/officeart/2005/8/layout/vList5"/>
    <dgm:cxn modelId="{7A2AB9D2-9817-46EF-89A5-B44E0FF19102}" type="presOf" srcId="{626DAE83-837E-4761-8C02-7F2BA168C2F7}" destId="{8678805B-08EE-40F5-821B-557B156B3EF0}" srcOrd="0" destOrd="0" presId="urn:microsoft.com/office/officeart/2005/8/layout/vList5"/>
    <dgm:cxn modelId="{582195A2-3D7E-4819-B769-DE75BC0888FA}" srcId="{ABD5058F-0140-4B43-ACD7-DADB9D5ADB23}" destId="{5232FFD4-7850-430D-937D-01B5F7BF2C9D}" srcOrd="0" destOrd="0" parTransId="{D4270A10-8275-4029-937B-1701D054FE62}" sibTransId="{D4173B6F-E9DB-4621-9BFF-B018C5C31171}"/>
    <dgm:cxn modelId="{F83F4A38-0E20-48D2-96A5-482193867CD5}" srcId="{626DAE83-837E-4761-8C02-7F2BA168C2F7}" destId="{6267FC1C-6E1D-4E4D-959B-F65610A35FC6}" srcOrd="2" destOrd="0" parTransId="{499D1C45-14F6-4B82-9E20-B7B3BAE3FF86}" sibTransId="{63DA7FCE-24EC-4ECA-BCAA-70E679C85816}"/>
    <dgm:cxn modelId="{187B2511-3F18-44AD-B93F-C67444DBA566}" srcId="{7F549179-001B-4D66-AED3-7BCC61D08302}" destId="{40962454-03E4-4011-9128-2F11E6FEE3F7}" srcOrd="2" destOrd="0" parTransId="{668FC341-8B0C-4DF1-B9A1-4ED7B612CCC6}" sibTransId="{E6F6F550-DBFE-47D0-A187-93A4DAB9CD7E}"/>
    <dgm:cxn modelId="{3AA61F42-7587-43BD-A43B-B7E7027F907F}" type="presOf" srcId="{5018FCDA-A6F1-4A2C-918B-9D26C6557747}" destId="{A00019F1-C504-462C-8DB0-4FE153629642}" srcOrd="0" destOrd="1" presId="urn:microsoft.com/office/officeart/2005/8/layout/vList5"/>
    <dgm:cxn modelId="{69D83298-61AF-4A05-AD22-63B9AAEE1C26}" type="presOf" srcId="{ABD5058F-0140-4B43-ACD7-DADB9D5ADB23}" destId="{A474E168-23EC-4D4C-B629-8E479DF83B98}" srcOrd="0" destOrd="0" presId="urn:microsoft.com/office/officeart/2005/8/layout/vList5"/>
    <dgm:cxn modelId="{9C7D336F-655E-44F0-8ED0-EBF1C553C01D}" srcId="{7F549179-001B-4D66-AED3-7BCC61D08302}" destId="{ABD5058F-0140-4B43-ACD7-DADB9D5ADB23}" srcOrd="0" destOrd="0" parTransId="{EFD2CF74-1501-4FF5-89A6-877AC6FD8357}" sibTransId="{D7F62938-431F-47E9-B1B7-74D6A965CB3B}"/>
    <dgm:cxn modelId="{8738E20B-771E-44F6-9114-59A51DDBC572}" type="presOf" srcId="{38E0176D-A957-4A9A-91D8-10841B863E38}" destId="{80FA9176-7A77-46F3-9E03-C2F290320AE1}" srcOrd="0" destOrd="0" presId="urn:microsoft.com/office/officeart/2005/8/layout/vList5"/>
    <dgm:cxn modelId="{560D6692-B61D-4F7C-BD91-E88506114174}" type="presOf" srcId="{37B88BC0-A4A2-4FA7-AC8B-6BB590FF51A6}" destId="{DC5A5E86-C2FF-40B5-ABFA-8C556A096AC2}" srcOrd="0" destOrd="0" presId="urn:microsoft.com/office/officeart/2005/8/layout/vList5"/>
    <dgm:cxn modelId="{11A2E7A3-56B5-4652-9DC6-4476128B8027}" type="presOf" srcId="{C0681A9A-EF7A-43C2-8D25-30300C1D55AC}" destId="{A00019F1-C504-462C-8DB0-4FE153629642}" srcOrd="0" destOrd="0" presId="urn:microsoft.com/office/officeart/2005/8/layout/vList5"/>
    <dgm:cxn modelId="{2F9C35C3-BB9D-496D-ACFD-5E81A728B923}" type="presParOf" srcId="{EC23568F-F797-40E2-BB14-9DB3D25A4CA7}" destId="{D9A043E1-2E42-49B0-8709-187983F5CC1A}" srcOrd="0" destOrd="0" presId="urn:microsoft.com/office/officeart/2005/8/layout/vList5"/>
    <dgm:cxn modelId="{77042E71-F05E-4AF9-B550-F8712BAD5F69}" type="presParOf" srcId="{D9A043E1-2E42-49B0-8709-187983F5CC1A}" destId="{A474E168-23EC-4D4C-B629-8E479DF83B98}" srcOrd="0" destOrd="0" presId="urn:microsoft.com/office/officeart/2005/8/layout/vList5"/>
    <dgm:cxn modelId="{976DFB0A-39FC-45AF-BCFD-8321C3B5F204}" type="presParOf" srcId="{D9A043E1-2E42-49B0-8709-187983F5CC1A}" destId="{F5FD1A61-558A-4220-A826-7D2ADC21852E}" srcOrd="1" destOrd="0" presId="urn:microsoft.com/office/officeart/2005/8/layout/vList5"/>
    <dgm:cxn modelId="{1F135FE9-CE2C-4383-9532-55E9F769B8B6}" type="presParOf" srcId="{EC23568F-F797-40E2-BB14-9DB3D25A4CA7}" destId="{EC5424FD-1B57-4404-89F7-009FD8BC5107}" srcOrd="1" destOrd="0" presId="urn:microsoft.com/office/officeart/2005/8/layout/vList5"/>
    <dgm:cxn modelId="{50349744-3505-490C-B45F-28EF2D3910A9}" type="presParOf" srcId="{EC23568F-F797-40E2-BB14-9DB3D25A4CA7}" destId="{E31EDB77-FA8E-4561-807D-187F19A79650}" srcOrd="2" destOrd="0" presId="urn:microsoft.com/office/officeart/2005/8/layout/vList5"/>
    <dgm:cxn modelId="{30CDF7D3-5191-421C-B120-259352B7D7CF}" type="presParOf" srcId="{E31EDB77-FA8E-4561-807D-187F19A79650}" destId="{3B38148C-11F9-41FB-B98D-89BCABC7BEC3}" srcOrd="0" destOrd="0" presId="urn:microsoft.com/office/officeart/2005/8/layout/vList5"/>
    <dgm:cxn modelId="{6C21DFA8-9A60-4F36-B1E9-3B22DA79BDFF}" type="presParOf" srcId="{E31EDB77-FA8E-4561-807D-187F19A79650}" destId="{DC5A5E86-C2FF-40B5-ABFA-8C556A096AC2}" srcOrd="1" destOrd="0" presId="urn:microsoft.com/office/officeart/2005/8/layout/vList5"/>
    <dgm:cxn modelId="{0217E21F-E5CF-4670-A846-D83F5C2D4118}" type="presParOf" srcId="{EC23568F-F797-40E2-BB14-9DB3D25A4CA7}" destId="{91E50867-8E3C-46C9-A0EA-2C70FBBCA4C2}" srcOrd="3" destOrd="0" presId="urn:microsoft.com/office/officeart/2005/8/layout/vList5"/>
    <dgm:cxn modelId="{F9BB1DBF-78B8-4BCB-90BD-FC23E3D337E6}" type="presParOf" srcId="{EC23568F-F797-40E2-BB14-9DB3D25A4CA7}" destId="{C2F776C4-A46C-4419-A442-558EB66AB32E}" srcOrd="4" destOrd="0" presId="urn:microsoft.com/office/officeart/2005/8/layout/vList5"/>
    <dgm:cxn modelId="{36B2C773-2931-4022-9850-36582BAD8748}" type="presParOf" srcId="{C2F776C4-A46C-4419-A442-558EB66AB32E}" destId="{3D8EFEDA-C4B3-45F3-A6EE-48B9E118BAEF}" srcOrd="0" destOrd="0" presId="urn:microsoft.com/office/officeart/2005/8/layout/vList5"/>
    <dgm:cxn modelId="{EB02C93F-CB53-46C3-9547-659A99FD349E}" type="presParOf" srcId="{C2F776C4-A46C-4419-A442-558EB66AB32E}" destId="{80FA9176-7A77-46F3-9E03-C2F290320AE1}" srcOrd="1" destOrd="0" presId="urn:microsoft.com/office/officeart/2005/8/layout/vList5"/>
    <dgm:cxn modelId="{887C8691-96D5-4433-8786-C7ECE68401B2}" type="presParOf" srcId="{EC23568F-F797-40E2-BB14-9DB3D25A4CA7}" destId="{18C8CDA5-FF75-407C-96B3-AA2C1B56D175}" srcOrd="5" destOrd="0" presId="urn:microsoft.com/office/officeart/2005/8/layout/vList5"/>
    <dgm:cxn modelId="{48AF9674-D205-4D7B-B757-F340A595277C}" type="presParOf" srcId="{EC23568F-F797-40E2-BB14-9DB3D25A4CA7}" destId="{1D141B96-9420-41CC-8FCA-4F182A901DCB}" srcOrd="6" destOrd="0" presId="urn:microsoft.com/office/officeart/2005/8/layout/vList5"/>
    <dgm:cxn modelId="{9F60EA45-C2E5-4B37-AD54-9A749606F1F7}" type="presParOf" srcId="{1D141B96-9420-41CC-8FCA-4F182A901DCB}" destId="{8678805B-08EE-40F5-821B-557B156B3EF0}" srcOrd="0" destOrd="0" presId="urn:microsoft.com/office/officeart/2005/8/layout/vList5"/>
    <dgm:cxn modelId="{016DE52F-176F-4C8B-865C-AA377ACA0DF3}" type="presParOf" srcId="{1D141B96-9420-41CC-8FCA-4F182A901DCB}" destId="{A00019F1-C504-462C-8DB0-4FE15362964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D1A61-558A-4220-A826-7D2ADC21852E}">
      <dsp:nvSpPr>
        <dsp:cNvPr id="0" name=""/>
        <dsp:cNvSpPr/>
      </dsp:nvSpPr>
      <dsp:spPr>
        <a:xfrm rot="5400000">
          <a:off x="4053203" y="-1975263"/>
          <a:ext cx="1089916" cy="509358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altLang="en-US" sz="2400" b="1" kern="1200" dirty="0" smtClean="0"/>
            <a:t>General introduction of the problem (Paras. 1-3)</a:t>
          </a:r>
          <a:endParaRPr lang="zh-CN" altLang="en-US" sz="2400" b="1" kern="1200" dirty="0"/>
        </a:p>
      </dsp:txBody>
      <dsp:txXfrm rot="-5400000">
        <a:off x="2051369" y="79776"/>
        <a:ext cx="5040380" cy="983506"/>
      </dsp:txXfrm>
    </dsp:sp>
    <dsp:sp modelId="{A474E168-23EC-4D4C-B629-8E479DF83B98}">
      <dsp:nvSpPr>
        <dsp:cNvPr id="0" name=""/>
        <dsp:cNvSpPr/>
      </dsp:nvSpPr>
      <dsp:spPr>
        <a:xfrm>
          <a:off x="267675" y="1923"/>
          <a:ext cx="1783694" cy="1139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altLang="zh-CN" sz="4000" kern="1200" dirty="0" smtClean="0"/>
            <a:t>Part I</a:t>
          </a:r>
          <a:endParaRPr lang="zh-CN" altLang="en-US" sz="4000" kern="1200" dirty="0"/>
        </a:p>
      </dsp:txBody>
      <dsp:txXfrm>
        <a:off x="323287" y="57535"/>
        <a:ext cx="1672470" cy="1027986"/>
      </dsp:txXfrm>
    </dsp:sp>
    <dsp:sp modelId="{DC5A5E86-C2FF-40B5-ABFA-8C556A096AC2}">
      <dsp:nvSpPr>
        <dsp:cNvPr id="0" name=""/>
        <dsp:cNvSpPr/>
      </dsp:nvSpPr>
      <dsp:spPr>
        <a:xfrm rot="5400000">
          <a:off x="4079651" y="-767790"/>
          <a:ext cx="1066451" cy="505031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altLang="en-US" sz="2400" b="1" kern="1200" dirty="0" smtClean="0"/>
            <a:t>Detailed analysis of the problem (Paras. 4-9) </a:t>
          </a:r>
          <a:endParaRPr lang="zh-CN" altLang="en-US" sz="2400" b="1" kern="1200" dirty="0"/>
        </a:p>
      </dsp:txBody>
      <dsp:txXfrm rot="-5400000">
        <a:off x="2087720" y="1276201"/>
        <a:ext cx="4998253" cy="962331"/>
      </dsp:txXfrm>
    </dsp:sp>
    <dsp:sp modelId="{3B38148C-11F9-41FB-B98D-89BCABC7BEC3}">
      <dsp:nvSpPr>
        <dsp:cNvPr id="0" name=""/>
        <dsp:cNvSpPr/>
      </dsp:nvSpPr>
      <dsp:spPr>
        <a:xfrm>
          <a:off x="267675" y="1215578"/>
          <a:ext cx="1783694" cy="10807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altLang="zh-CN" sz="4000" kern="1200" dirty="0" smtClean="0"/>
            <a:t>Part II</a:t>
          </a:r>
          <a:endParaRPr lang="zh-CN" altLang="en-US" sz="4000" kern="1200" dirty="0"/>
        </a:p>
      </dsp:txBody>
      <dsp:txXfrm>
        <a:off x="320435" y="1268338"/>
        <a:ext cx="1678174" cy="975266"/>
      </dsp:txXfrm>
    </dsp:sp>
    <dsp:sp modelId="{80FA9176-7A77-46F3-9E03-C2F290320AE1}">
      <dsp:nvSpPr>
        <dsp:cNvPr id="0" name=""/>
        <dsp:cNvSpPr/>
      </dsp:nvSpPr>
      <dsp:spPr>
        <a:xfrm rot="5400000">
          <a:off x="4082836" y="339343"/>
          <a:ext cx="1031694" cy="5094629"/>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ts val="2880"/>
            </a:lnSpc>
            <a:spcBef>
              <a:spcPct val="0"/>
            </a:spcBef>
            <a:spcAft>
              <a:spcPct val="15000"/>
            </a:spcAft>
            <a:buChar char="••"/>
          </a:pPr>
          <a:r>
            <a:rPr lang="en-US" altLang="en-US" sz="2400" b="1" kern="1200" dirty="0" smtClean="0"/>
            <a:t>Advice or solutions for dealing with the problems (Paras. 10-15) </a:t>
          </a:r>
          <a:endParaRPr lang="zh-CN" altLang="en-US" sz="2400" b="1" kern="1200" dirty="0"/>
        </a:p>
      </dsp:txBody>
      <dsp:txXfrm rot="-5400000">
        <a:off x="2051369" y="2421174"/>
        <a:ext cx="5044266" cy="930968"/>
      </dsp:txXfrm>
    </dsp:sp>
    <dsp:sp modelId="{3D8EFEDA-C4B3-45F3-A6EE-48B9E118BAEF}">
      <dsp:nvSpPr>
        <dsp:cNvPr id="0" name=""/>
        <dsp:cNvSpPr/>
      </dsp:nvSpPr>
      <dsp:spPr>
        <a:xfrm>
          <a:off x="267675" y="2374404"/>
          <a:ext cx="1783694" cy="102450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altLang="zh-CN" sz="4000" kern="1200" dirty="0" smtClean="0"/>
            <a:t>Part III</a:t>
          </a:r>
          <a:endParaRPr lang="zh-CN" altLang="en-US" sz="4000" kern="1200" dirty="0"/>
        </a:p>
      </dsp:txBody>
      <dsp:txXfrm>
        <a:off x="317687" y="2424416"/>
        <a:ext cx="1683670" cy="924482"/>
      </dsp:txXfrm>
    </dsp:sp>
    <dsp:sp modelId="{A00019F1-C504-462C-8DB0-4FE153629642}">
      <dsp:nvSpPr>
        <dsp:cNvPr id="0" name=""/>
        <dsp:cNvSpPr/>
      </dsp:nvSpPr>
      <dsp:spPr>
        <a:xfrm rot="5400000">
          <a:off x="4096217" y="1432102"/>
          <a:ext cx="985622" cy="507531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zh-CN" altLang="en-US" sz="1600" kern="1200" dirty="0"/>
        </a:p>
        <a:p>
          <a:pPr marL="228600" lvl="1" indent="-228600" algn="l" defTabSz="1066800">
            <a:lnSpc>
              <a:spcPct val="90000"/>
            </a:lnSpc>
            <a:spcBef>
              <a:spcPct val="0"/>
            </a:spcBef>
            <a:spcAft>
              <a:spcPct val="15000"/>
            </a:spcAft>
            <a:buChar char="••"/>
          </a:pPr>
          <a:r>
            <a:rPr lang="en-US" altLang="en-US" sz="2400" b="1" kern="1200" dirty="0" smtClean="0"/>
            <a:t>Conclusion – (Para. 16)    </a:t>
          </a:r>
          <a:endParaRPr lang="zh-CN" altLang="en-US" sz="2400" b="1" kern="1200" dirty="0"/>
        </a:p>
        <a:p>
          <a:pPr marL="228600" lvl="1" indent="-228600" algn="l" defTabSz="1066800">
            <a:lnSpc>
              <a:spcPct val="90000"/>
            </a:lnSpc>
            <a:spcBef>
              <a:spcPct val="0"/>
            </a:spcBef>
            <a:spcAft>
              <a:spcPct val="15000"/>
            </a:spcAft>
            <a:buChar char="••"/>
          </a:pPr>
          <a:endParaRPr lang="zh-CN" altLang="en-US" sz="2400" b="1" kern="1200" dirty="0"/>
        </a:p>
      </dsp:txBody>
      <dsp:txXfrm rot="-5400000">
        <a:off x="2051369" y="3525064"/>
        <a:ext cx="5027204" cy="889394"/>
      </dsp:txXfrm>
    </dsp:sp>
    <dsp:sp modelId="{8678805B-08EE-40F5-821B-557B156B3EF0}">
      <dsp:nvSpPr>
        <dsp:cNvPr id="0" name=""/>
        <dsp:cNvSpPr/>
      </dsp:nvSpPr>
      <dsp:spPr>
        <a:xfrm>
          <a:off x="267675" y="3486853"/>
          <a:ext cx="1783694" cy="96581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a:lnSpc>
              <a:spcPct val="90000"/>
            </a:lnSpc>
            <a:spcBef>
              <a:spcPct val="0"/>
            </a:spcBef>
            <a:spcAft>
              <a:spcPct val="35000"/>
            </a:spcAft>
          </a:pPr>
          <a:r>
            <a:rPr lang="en-US" altLang="zh-CN" sz="4000" kern="1200" dirty="0" smtClean="0"/>
            <a:t>Part IV</a:t>
          </a:r>
          <a:endParaRPr lang="zh-CN" altLang="en-US" sz="4000" kern="1200" dirty="0"/>
        </a:p>
      </dsp:txBody>
      <dsp:txXfrm>
        <a:off x="314822" y="3534000"/>
        <a:ext cx="1689400" cy="8715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43BC04-1942-407B-BE3A-74A30A0BA27E}"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00713B-A793-40A1-825D-3F022243AD7F}" type="slidenum">
              <a:rPr lang="zh-CN" altLang="en-US" smtClean="0"/>
              <a:t>‹#›</a:t>
            </a:fld>
            <a:endParaRPr lang="zh-CN" altLang="en-US"/>
          </a:p>
        </p:txBody>
      </p:sp>
    </p:spTree>
    <p:extLst>
      <p:ext uri="{BB962C8B-B14F-4D97-AF65-F5344CB8AC3E}">
        <p14:creationId xmlns:p14="http://schemas.microsoft.com/office/powerpoint/2010/main" val="324146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videolan.org/goodi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glish1.cri.cn/3126/2008/09/27/65s409740.htm"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interspacenews.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u="sng" smtClean="0">
                <a:hlinkClick r:id="rId3"/>
              </a:rPr>
              <a:t>www.videolan.org/goodies.html</a:t>
            </a:r>
            <a:r>
              <a:rPr lang="en-US" altLang="zh-CN" smtClean="0"/>
              <a:t> 18:29 14-08-09</a:t>
            </a:r>
            <a:endParaRPr lang="zh-CN" altLang="en-US" smtClean="0"/>
          </a:p>
        </p:txBody>
      </p:sp>
    </p:spTree>
    <p:extLst>
      <p:ext uri="{BB962C8B-B14F-4D97-AF65-F5344CB8AC3E}">
        <p14:creationId xmlns:p14="http://schemas.microsoft.com/office/powerpoint/2010/main" val="601357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205342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2839006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139630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128257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895687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00713B-A793-40A1-825D-3F022243AD7F}" type="slidenum">
              <a:rPr lang="zh-CN" altLang="en-US" smtClean="0"/>
              <a:t>32</a:t>
            </a:fld>
            <a:endParaRPr lang="zh-CN" altLang="en-US"/>
          </a:p>
        </p:txBody>
      </p:sp>
    </p:spTree>
    <p:extLst>
      <p:ext uri="{BB962C8B-B14F-4D97-AF65-F5344CB8AC3E}">
        <p14:creationId xmlns:p14="http://schemas.microsoft.com/office/powerpoint/2010/main" val="168244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00713B-A793-40A1-825D-3F022243AD7F}" type="slidenum">
              <a:rPr lang="zh-CN" altLang="en-US" smtClean="0"/>
              <a:t>46</a:t>
            </a:fld>
            <a:endParaRPr lang="zh-CN" altLang="en-US"/>
          </a:p>
        </p:txBody>
      </p:sp>
    </p:spTree>
    <p:extLst>
      <p:ext uri="{BB962C8B-B14F-4D97-AF65-F5344CB8AC3E}">
        <p14:creationId xmlns:p14="http://schemas.microsoft.com/office/powerpoint/2010/main" val="256252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Zhai Zhigang debuts spacewalk:  </a:t>
            </a:r>
            <a:r>
              <a:rPr lang="en-US" altLang="zh-CN" smtClean="0">
                <a:hlinkClick r:id="rId3"/>
              </a:rPr>
              <a:t>english1.cri.cn/3126/2008/09/27/...</a:t>
            </a:r>
            <a:r>
              <a:rPr lang="en-US" altLang="zh-CN" smtClean="0"/>
              <a:t> </a:t>
            </a:r>
            <a:r>
              <a:rPr lang="en-US" altLang="zh-CN" smtClean="0">
                <a:hlinkClick r:id="rId4"/>
              </a:rPr>
              <a:t>11:19</a:t>
            </a:r>
            <a:r>
              <a:rPr lang="en-US" altLang="zh-CN" smtClean="0"/>
              <a:t>  24-07-09</a:t>
            </a:r>
            <a:endParaRPr lang="zh-CN" altLang="en-US" smtClean="0"/>
          </a:p>
        </p:txBody>
      </p:sp>
    </p:spTree>
    <p:extLst>
      <p:ext uri="{BB962C8B-B14F-4D97-AF65-F5344CB8AC3E}">
        <p14:creationId xmlns:p14="http://schemas.microsoft.com/office/powerpoint/2010/main" val="270193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Die Hard </a:t>
            </a:r>
            <a:r>
              <a:rPr lang="zh-CN" altLang="en-US" dirty="0" smtClean="0"/>
              <a:t>虎胆龙威   </a:t>
            </a:r>
            <a:r>
              <a:rPr lang="en-US" altLang="zh-CN" dirty="0" smtClean="0"/>
              <a:t>Armageddon</a:t>
            </a:r>
            <a:r>
              <a:rPr lang="zh-CN" altLang="en-US" dirty="0" smtClean="0"/>
              <a:t>世界末日</a:t>
            </a:r>
            <a:endParaRPr lang="zh-CN" altLang="en-US" dirty="0"/>
          </a:p>
        </p:txBody>
      </p:sp>
      <p:sp>
        <p:nvSpPr>
          <p:cNvPr id="4" name="灯片编号占位符 3"/>
          <p:cNvSpPr>
            <a:spLocks noGrp="1"/>
          </p:cNvSpPr>
          <p:nvPr>
            <p:ph type="sldNum" sz="quarter" idx="10"/>
          </p:nvPr>
        </p:nvSpPr>
        <p:spPr/>
        <p:txBody>
          <a:bodyPr/>
          <a:lstStyle/>
          <a:p>
            <a:fld id="{7400713B-A793-40A1-825D-3F022243AD7F}" type="slidenum">
              <a:rPr lang="zh-CN" altLang="en-US" smtClean="0"/>
              <a:t>70</a:t>
            </a:fld>
            <a:endParaRPr lang="zh-CN" altLang="en-US"/>
          </a:p>
        </p:txBody>
      </p:sp>
    </p:spTree>
    <p:extLst>
      <p:ext uri="{BB962C8B-B14F-4D97-AF65-F5344CB8AC3E}">
        <p14:creationId xmlns:p14="http://schemas.microsoft.com/office/powerpoint/2010/main" val="2289192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Curious Case of Benjamin Button</a:t>
            </a:r>
            <a:r>
              <a:rPr lang="zh-CN" altLang="en-US" dirty="0" smtClean="0"/>
              <a:t>返老还童</a:t>
            </a:r>
            <a:endParaRPr lang="zh-CN" altLang="en-US" dirty="0"/>
          </a:p>
        </p:txBody>
      </p:sp>
      <p:sp>
        <p:nvSpPr>
          <p:cNvPr id="4" name="灯片编号占位符 3"/>
          <p:cNvSpPr>
            <a:spLocks noGrp="1"/>
          </p:cNvSpPr>
          <p:nvPr>
            <p:ph type="sldNum" sz="quarter" idx="10"/>
          </p:nvPr>
        </p:nvSpPr>
        <p:spPr/>
        <p:txBody>
          <a:bodyPr/>
          <a:lstStyle/>
          <a:p>
            <a:fld id="{7400713B-A793-40A1-825D-3F022243AD7F}" type="slidenum">
              <a:rPr lang="zh-CN" altLang="en-US" smtClean="0"/>
              <a:t>71</a:t>
            </a:fld>
            <a:endParaRPr lang="zh-CN" altLang="en-US"/>
          </a:p>
        </p:txBody>
      </p:sp>
    </p:spTree>
    <p:extLst>
      <p:ext uri="{BB962C8B-B14F-4D97-AF65-F5344CB8AC3E}">
        <p14:creationId xmlns:p14="http://schemas.microsoft.com/office/powerpoint/2010/main" val="86028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3703052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Tree>
    <p:extLst>
      <p:ext uri="{BB962C8B-B14F-4D97-AF65-F5344CB8AC3E}">
        <p14:creationId xmlns:p14="http://schemas.microsoft.com/office/powerpoint/2010/main" val="2051583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8836ABF-66B3-419B-A12B-6754A512EE5F}"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67D44F-E63E-4A5A-BD05-A016531B31B9}" type="slidenum">
              <a:rPr lang="zh-CN" altLang="en-US"/>
              <a:pPr>
                <a:defRPr/>
              </a:pPr>
              <a:t>‹#›</a:t>
            </a:fld>
            <a:endParaRPr lang="zh-CN" altLang="en-US"/>
          </a:p>
        </p:txBody>
      </p:sp>
    </p:spTree>
    <p:extLst>
      <p:ext uri="{BB962C8B-B14F-4D97-AF65-F5344CB8AC3E}">
        <p14:creationId xmlns:p14="http://schemas.microsoft.com/office/powerpoint/2010/main" val="1360799233"/>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0ACADB9-C871-4CF8-911E-23279D1117A9}"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90DB0B9-FB9A-4312-A915-9A180028E1BD}" type="slidenum">
              <a:rPr lang="zh-CN" altLang="en-US"/>
              <a:pPr>
                <a:defRPr/>
              </a:pPr>
              <a:t>‹#›</a:t>
            </a:fld>
            <a:endParaRPr lang="zh-CN" altLang="en-US"/>
          </a:p>
        </p:txBody>
      </p:sp>
    </p:spTree>
    <p:extLst>
      <p:ext uri="{BB962C8B-B14F-4D97-AF65-F5344CB8AC3E}">
        <p14:creationId xmlns:p14="http://schemas.microsoft.com/office/powerpoint/2010/main" val="177159881"/>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D96FA7A-685F-4823-82F3-2FA2DB609AD1}"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C5D13BD-162C-43F9-8898-C3D3B975CAA8}" type="slidenum">
              <a:rPr lang="zh-CN" altLang="en-US"/>
              <a:pPr>
                <a:defRPr/>
              </a:pPr>
              <a:t>‹#›</a:t>
            </a:fld>
            <a:endParaRPr lang="zh-CN" altLang="en-US"/>
          </a:p>
        </p:txBody>
      </p:sp>
    </p:spTree>
    <p:extLst>
      <p:ext uri="{BB962C8B-B14F-4D97-AF65-F5344CB8AC3E}">
        <p14:creationId xmlns:p14="http://schemas.microsoft.com/office/powerpoint/2010/main" val="234294667"/>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5F16577A-4296-405C-B43F-61166FA9006E}"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CB72639-8B45-4425-AF5C-4CDEF4E62510}" type="slidenum">
              <a:rPr lang="zh-CN" altLang="en-US"/>
              <a:pPr>
                <a:defRPr/>
              </a:pPr>
              <a:t>‹#›</a:t>
            </a:fld>
            <a:endParaRPr lang="zh-CN" altLang="en-US"/>
          </a:p>
        </p:txBody>
      </p:sp>
    </p:spTree>
    <p:extLst>
      <p:ext uri="{BB962C8B-B14F-4D97-AF65-F5344CB8AC3E}">
        <p14:creationId xmlns:p14="http://schemas.microsoft.com/office/powerpoint/2010/main" val="2385011255"/>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F4B643E-687C-4F44-AFE5-A00B2B85B4BF}" type="datetimeFigureOut">
              <a:rPr lang="zh-CN" altLang="en-US"/>
              <a:pPr>
                <a:defRPr/>
              </a:pPr>
              <a:t>2021/6/30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C7D8EE-80B2-4DE0-B841-368D2A74A340}" type="slidenum">
              <a:rPr lang="zh-CN" altLang="en-US"/>
              <a:pPr>
                <a:defRPr/>
              </a:pPr>
              <a:t>‹#›</a:t>
            </a:fld>
            <a:endParaRPr lang="zh-CN" altLang="en-US"/>
          </a:p>
        </p:txBody>
      </p:sp>
    </p:spTree>
    <p:extLst>
      <p:ext uri="{BB962C8B-B14F-4D97-AF65-F5344CB8AC3E}">
        <p14:creationId xmlns:p14="http://schemas.microsoft.com/office/powerpoint/2010/main" val="135574534"/>
      </p:ext>
    </p:extLst>
  </p:cSld>
  <p:clrMapOvr>
    <a:masterClrMapping/>
  </p:clrMapOvr>
  <p:transition>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D26AF79-9589-4D5E-B011-9A2C7E0EAE2D}" type="datetimeFigureOut">
              <a:rPr lang="zh-CN" altLang="en-US"/>
              <a:pPr>
                <a:defRPr/>
              </a:pPr>
              <a:t>2021/6/30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93908F5-CB29-4804-89AA-148BFBEB3F18}" type="slidenum">
              <a:rPr lang="zh-CN" altLang="en-US"/>
              <a:pPr>
                <a:defRPr/>
              </a:pPr>
              <a:t>‹#›</a:t>
            </a:fld>
            <a:endParaRPr lang="zh-CN" altLang="en-US"/>
          </a:p>
        </p:txBody>
      </p:sp>
    </p:spTree>
    <p:extLst>
      <p:ext uri="{BB962C8B-B14F-4D97-AF65-F5344CB8AC3E}">
        <p14:creationId xmlns:p14="http://schemas.microsoft.com/office/powerpoint/2010/main" val="2443609609"/>
      </p:ext>
    </p:extLst>
  </p:cSld>
  <p:clrMapOvr>
    <a:masterClrMapping/>
  </p:clrMapOvr>
  <p:transition>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8C8F8B8-9EEE-48D9-9644-57C5199183A2}" type="datetimeFigureOut">
              <a:rPr lang="zh-CN" altLang="en-US"/>
              <a:pPr>
                <a:defRPr/>
              </a:pPr>
              <a:t>2021/6/30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54F1310-57B3-46EB-A47A-D5B9DDDA0E1A}" type="slidenum">
              <a:rPr lang="zh-CN" altLang="en-US"/>
              <a:pPr>
                <a:defRPr/>
              </a:pPr>
              <a:t>‹#›</a:t>
            </a:fld>
            <a:endParaRPr lang="zh-CN" altLang="en-US"/>
          </a:p>
        </p:txBody>
      </p:sp>
    </p:spTree>
    <p:extLst>
      <p:ext uri="{BB962C8B-B14F-4D97-AF65-F5344CB8AC3E}">
        <p14:creationId xmlns:p14="http://schemas.microsoft.com/office/powerpoint/2010/main" val="1562986220"/>
      </p:ext>
    </p:extLst>
  </p:cSld>
  <p:clrMapOvr>
    <a:masterClrMapping/>
  </p:clrMapOvr>
  <p:transition>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A5732D5-E55B-4E83-A624-BB866CC3B844}"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FA821E1-1D26-4076-8FB6-C5909EADD205}" type="slidenum">
              <a:rPr lang="zh-CN" altLang="en-US"/>
              <a:pPr>
                <a:defRPr/>
              </a:pPr>
              <a:t>‹#›</a:t>
            </a:fld>
            <a:endParaRPr lang="zh-CN" altLang="en-US"/>
          </a:p>
        </p:txBody>
      </p:sp>
    </p:spTree>
    <p:extLst>
      <p:ext uri="{BB962C8B-B14F-4D97-AF65-F5344CB8AC3E}">
        <p14:creationId xmlns:p14="http://schemas.microsoft.com/office/powerpoint/2010/main" val="160839207"/>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E14FEFD-ED6E-430B-8E5C-AB6A35B78D1F}"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9C437F1-2C03-4A9E-B47C-83DBF05A0753}" type="slidenum">
              <a:rPr lang="zh-CN" altLang="en-US"/>
              <a:pPr>
                <a:defRPr/>
              </a:pPr>
              <a:t>‹#›</a:t>
            </a:fld>
            <a:endParaRPr lang="zh-CN" altLang="en-US"/>
          </a:p>
        </p:txBody>
      </p:sp>
    </p:spTree>
    <p:extLst>
      <p:ext uri="{BB962C8B-B14F-4D97-AF65-F5344CB8AC3E}">
        <p14:creationId xmlns:p14="http://schemas.microsoft.com/office/powerpoint/2010/main" val="2015878628"/>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ED157D-F7B6-4488-8B7A-3C6303691748}"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DA1B196-0565-4905-9BFB-6FFCFCF5FB2F}" type="slidenum">
              <a:rPr lang="zh-CN" altLang="en-US"/>
              <a:pPr>
                <a:defRPr/>
              </a:pPr>
              <a:t>‹#›</a:t>
            </a:fld>
            <a:endParaRPr lang="zh-CN" altLang="en-US"/>
          </a:p>
        </p:txBody>
      </p:sp>
    </p:spTree>
    <p:extLst>
      <p:ext uri="{BB962C8B-B14F-4D97-AF65-F5344CB8AC3E}">
        <p14:creationId xmlns:p14="http://schemas.microsoft.com/office/powerpoint/2010/main" val="1305871540"/>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AE52333-1178-4FF6-879C-93C44265195F}"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F70AB8D-29C6-4396-A09A-9327CD646EDE}" type="slidenum">
              <a:rPr lang="zh-CN" altLang="en-US"/>
              <a:pPr>
                <a:defRPr/>
              </a:pPr>
              <a:t>‹#›</a:t>
            </a:fld>
            <a:endParaRPr lang="zh-CN" altLang="en-US"/>
          </a:p>
        </p:txBody>
      </p:sp>
    </p:spTree>
    <p:extLst>
      <p:ext uri="{BB962C8B-B14F-4D97-AF65-F5344CB8AC3E}">
        <p14:creationId xmlns:p14="http://schemas.microsoft.com/office/powerpoint/2010/main" val="3025608205"/>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404813"/>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fld id="{F9705D90-7E42-4576-9F69-D0E777EF03CE}"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F4FF4ED-8457-4C50-AD5E-5E1DDC814C3B}" type="slidenum">
              <a:rPr lang="zh-CN" altLang="en-US"/>
              <a:pPr>
                <a:defRPr/>
              </a:pPr>
              <a:t>‹#›</a:t>
            </a:fld>
            <a:endParaRPr lang="zh-CN" altLang="en-US"/>
          </a:p>
        </p:txBody>
      </p:sp>
    </p:spTree>
    <p:extLst>
      <p:ext uri="{BB962C8B-B14F-4D97-AF65-F5344CB8AC3E}">
        <p14:creationId xmlns:p14="http://schemas.microsoft.com/office/powerpoint/2010/main" val="4138498758"/>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68313" y="4048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mn-lt"/>
                <a:ea typeface="+mn-ea"/>
              </a:defRPr>
            </a:lvl1pPr>
          </a:lstStyle>
          <a:p>
            <a:pPr>
              <a:defRPr/>
            </a:pPr>
            <a:fld id="{D7EDAAA1-044F-4C7A-8615-B0823FF6A467}" type="datetimeFigureOut">
              <a:rPr lang="zh-CN" altLang="en-US"/>
              <a:pPr>
                <a:defRPr/>
              </a:pPr>
              <a:t>2021/6/30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b="0">
                <a:solidFill>
                  <a:prstClr val="black">
                    <a:tint val="75000"/>
                  </a:prstClr>
                </a:solidFill>
                <a:latin typeface="+mn-lt"/>
                <a:ea typeface="+mn-ea"/>
              </a:defRPr>
            </a:lvl1pPr>
          </a:lstStyle>
          <a:p>
            <a:pPr>
              <a:defRPr/>
            </a:pPr>
            <a:fld id="{42C5F7B3-A963-4C05-86C8-BB1C65F9DEFD}" type="slidenum">
              <a:rPr lang="zh-CN" altLang="en-US"/>
              <a:pPr>
                <a:defRPr/>
              </a:pPr>
              <a:t>‹#›</a:t>
            </a:fld>
            <a:endParaRPr lang="zh-CN" altLang="en-US"/>
          </a:p>
        </p:txBody>
      </p:sp>
    </p:spTree>
    <p:extLst>
      <p:ext uri="{BB962C8B-B14F-4D97-AF65-F5344CB8AC3E}">
        <p14:creationId xmlns:p14="http://schemas.microsoft.com/office/powerpoint/2010/main" val="2919782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wipe dir="d"/>
  </p:transition>
  <p:timing>
    <p:tnLst>
      <p:par>
        <p:cTn id="1" dur="indefinite" restart="never" nodeType="tmRoot"/>
      </p:par>
    </p:tnLst>
  </p:timing>
  <p:txStyles>
    <p:titleStyle>
      <a:lvl1pPr algn="ctr" rtl="0" eaLnBrk="0" fontAlgn="base" hangingPunct="0">
        <a:spcBef>
          <a:spcPct val="0"/>
        </a:spcBef>
        <a:spcAft>
          <a:spcPct val="0"/>
        </a:spcAft>
        <a:defRPr sz="3200" b="1" kern="1200">
          <a:solidFill>
            <a:srgbClr val="C00000"/>
          </a:solidFill>
          <a:latin typeface="Century Gothic" pitchFamily="34" charset="0"/>
          <a:ea typeface="+mj-ea"/>
          <a:cs typeface="+mj-cs"/>
        </a:defRPr>
      </a:lvl1pPr>
      <a:lvl2pPr algn="ctr" rtl="0" eaLnBrk="0" fontAlgn="base" hangingPunct="0">
        <a:spcBef>
          <a:spcPct val="0"/>
        </a:spcBef>
        <a:spcAft>
          <a:spcPct val="0"/>
        </a:spcAft>
        <a:defRPr sz="3200" b="1">
          <a:solidFill>
            <a:srgbClr val="C00000"/>
          </a:solidFill>
          <a:latin typeface="Century Gothic" pitchFamily="34" charset="0"/>
          <a:ea typeface="宋体" charset="-122"/>
        </a:defRPr>
      </a:lvl2pPr>
      <a:lvl3pPr algn="ctr" rtl="0" eaLnBrk="0" fontAlgn="base" hangingPunct="0">
        <a:spcBef>
          <a:spcPct val="0"/>
        </a:spcBef>
        <a:spcAft>
          <a:spcPct val="0"/>
        </a:spcAft>
        <a:defRPr sz="3200" b="1">
          <a:solidFill>
            <a:srgbClr val="C00000"/>
          </a:solidFill>
          <a:latin typeface="Century Gothic" pitchFamily="34" charset="0"/>
          <a:ea typeface="宋体" charset="-122"/>
        </a:defRPr>
      </a:lvl3pPr>
      <a:lvl4pPr algn="ctr" rtl="0" eaLnBrk="0" fontAlgn="base" hangingPunct="0">
        <a:spcBef>
          <a:spcPct val="0"/>
        </a:spcBef>
        <a:spcAft>
          <a:spcPct val="0"/>
        </a:spcAft>
        <a:defRPr sz="3200" b="1">
          <a:solidFill>
            <a:srgbClr val="C00000"/>
          </a:solidFill>
          <a:latin typeface="Century Gothic" pitchFamily="34" charset="0"/>
          <a:ea typeface="宋体" charset="-122"/>
        </a:defRPr>
      </a:lvl4pPr>
      <a:lvl5pPr algn="ctr" rtl="0" eaLnBrk="0" fontAlgn="base" hangingPunct="0">
        <a:spcBef>
          <a:spcPct val="0"/>
        </a:spcBef>
        <a:spcAft>
          <a:spcPct val="0"/>
        </a:spcAft>
        <a:defRPr sz="3200" b="1">
          <a:solidFill>
            <a:srgbClr val="C00000"/>
          </a:solidFill>
          <a:latin typeface="Century Gothic"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b="1" kern="1200">
          <a:solidFill>
            <a:schemeClr val="tx1"/>
          </a:solidFill>
          <a:latin typeface="Century Gothic" pitchFamily="34" charset="0"/>
          <a:ea typeface="+mn-ea"/>
          <a:cs typeface="+mn-cs"/>
        </a:defRPr>
      </a:lvl1pPr>
      <a:lvl2pPr marL="742950" indent="-285750" algn="l" rtl="0" eaLnBrk="0" fontAlgn="base" hangingPunct="0">
        <a:spcBef>
          <a:spcPct val="20000"/>
        </a:spcBef>
        <a:spcAft>
          <a:spcPct val="0"/>
        </a:spcAft>
        <a:buFont typeface="Arial" pitchFamily="34" charset="0"/>
        <a:buChar char="–"/>
        <a:defRPr sz="2800" b="1" kern="1200">
          <a:solidFill>
            <a:schemeClr val="tx1"/>
          </a:solidFill>
          <a:latin typeface="Century Gothic" pitchFamily="34" charset="0"/>
          <a:ea typeface="+mn-ea"/>
          <a:cs typeface="+mn-cs"/>
        </a:defRPr>
      </a:lvl2pPr>
      <a:lvl3pPr marL="1143000" indent="-228600" algn="l" rtl="0" eaLnBrk="0" fontAlgn="base" hangingPunct="0">
        <a:spcBef>
          <a:spcPct val="20000"/>
        </a:spcBef>
        <a:spcAft>
          <a:spcPct val="0"/>
        </a:spcAft>
        <a:buFont typeface="Arial" pitchFamily="34"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2%20temporary%20job.wmv" TargetMode="External"/><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hyperlink" Target="1%20ceromony.avi" TargetMode="External"/><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41.xm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slide" Target="slide4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20.png"/><Relationship Id="rId7" Type="http://schemas.openxmlformats.org/officeDocument/2006/relationships/slide" Target="slide5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0.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slide" Target="slide67.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image" Target="../media/image25.png"/><Relationship Id="rId4" Type="http://schemas.openxmlformats.org/officeDocument/2006/relationships/slide" Target="slide28.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summary.wav"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slide" Target="slide3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30.gif"/><Relationship Id="rId7" Type="http://schemas.openxmlformats.org/officeDocument/2006/relationships/slide" Target="slide2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5.xml"/><Relationship Id="rId4" Type="http://schemas.openxmlformats.org/officeDocument/2006/relationships/slide" Target="slide24.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8.xml"/><Relationship Id="rId4" Type="http://schemas.openxmlformats.org/officeDocument/2006/relationships/slide" Target="slide2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2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slide" Target="slide35.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slide" Target="slide14.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41.jpg"/></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images.google.cn/imgres?imgurl=http://www.fromoldbooks.org/Tymms-Illuminating/pages/43-letterA/43-letterA-q75-430x464.jpg&amp;imgrefurl=http://www.fromoldbooks.org/Tymms-Illuminating/pages/43-letterA/&amp;usg=__OYyUO_PkxBSzjruQWNM-QAkciag=&amp;h=464&amp;w=430&amp;sz=12&amp;hl=zh-CN&amp;start=12&amp;um=1&amp;tbnid=6SuQWAVbDKJxiM:&amp;tbnh=128&amp;tbnw=119&amp;prev=/images?q=letter+A&amp;hl=zh-CN&amp;client=aff-360daohang&amp;um=1&amp;newwindow=1" TargetMode="External"/><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images.google.cn/imgres?imgurl=http://www.fromoldbooks.org/Tymms-Illuminating/pages/43-letterB/43-letterB-q75-316x352.jpg&amp;imgrefurl=http://www.fromoldbooks.org/Tymms-Illuminating/pages/43-letterB/&amp;usg=__dFLYc-NRbKjKSH-8J7-Z9qhMsYs=&amp;h=352&amp;w=316&amp;sz=10&amp;hl=zh-CN&amp;start=2&amp;um=1&amp;tbnid=zOT30oFyToj1zM:&amp;tbnh=120&amp;tbnw=108&amp;prev=/images?q=letter+b&amp;hl=zh-CN&amp;client=aff-360daohang&amp;um=1&amp;newwindow=1" TargetMode="External"/><Relationship Id="rId5" Type="http://schemas.openxmlformats.org/officeDocument/2006/relationships/image" Target="../media/image46.jpeg"/><Relationship Id="rId10" Type="http://schemas.openxmlformats.org/officeDocument/2006/relationships/image" Target="../media/image10.png"/><Relationship Id="rId4" Type="http://schemas.openxmlformats.org/officeDocument/2006/relationships/slide" Target="slide16.xml"/><Relationship Id="rId9" Type="http://schemas.openxmlformats.org/officeDocument/2006/relationships/image" Target="../media/image48.jpeg"/></Relationships>
</file>

<file path=ppt/slides/_rels/slide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 Target="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1%20not%20find%20job.wmv" TargetMode="Externa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2%20loser%20feelings.wmv" TargetMode="Externa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67.jpeg"/></Relationships>
</file>

<file path=ppt/slides/_rels/slide8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3%20%20three%20fathers.wmv" TargetMode="Externa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188640"/>
            <a:ext cx="7772400" cy="1470025"/>
          </a:xfrm>
        </p:spPr>
        <p:txBody>
          <a:bodyPr>
            <a:normAutofit/>
          </a:bodyPr>
          <a:lstStyle/>
          <a:p>
            <a:pPr algn="l"/>
            <a:r>
              <a:rPr lang="en-US" altLang="zh-CN" sz="4800" b="1" dirty="0" smtClean="0"/>
              <a:t>Unit One</a:t>
            </a:r>
            <a:endParaRPr lang="zh-CN" altLang="en-US" sz="4800" b="1" dirty="0"/>
          </a:p>
        </p:txBody>
      </p:sp>
      <p:sp>
        <p:nvSpPr>
          <p:cNvPr id="3" name="副标题 2"/>
          <p:cNvSpPr>
            <a:spLocks noGrp="1"/>
          </p:cNvSpPr>
          <p:nvPr>
            <p:ph type="subTitle"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71" y="1700809"/>
            <a:ext cx="7632847"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03664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1" name="Rectangle 18"/>
          <p:cNvSpPr>
            <a:spLocks noGrp="1"/>
          </p:cNvSpPr>
          <p:nvPr>
            <p:ph type="title"/>
          </p:nvPr>
        </p:nvSpPr>
        <p:spPr>
          <a:xfrm>
            <a:off x="593923" y="1040185"/>
            <a:ext cx="8229600" cy="1143000"/>
          </a:xfrm>
        </p:spPr>
        <p:txBody>
          <a:bodyPr/>
          <a:lstStyle/>
          <a:p>
            <a:r>
              <a:rPr lang="en-US" altLang="zh-CN" dirty="0" smtClean="0"/>
              <a:t>Understanding text</a:t>
            </a:r>
            <a:endParaRPr lang="en-US" altLang="zh-CN" b="0" dirty="0" smtClean="0">
              <a:solidFill>
                <a:srgbClr val="B00000"/>
              </a:solidFill>
            </a:endParaRPr>
          </a:p>
        </p:txBody>
      </p:sp>
      <p:sp>
        <p:nvSpPr>
          <p:cNvPr id="19465" name="Text Box 45"/>
          <p:cNvSpPr txBox="1">
            <a:spLocks noChangeArrowheads="1"/>
          </p:cNvSpPr>
          <p:nvPr/>
        </p:nvSpPr>
        <p:spPr bwMode="auto">
          <a:xfrm>
            <a:off x="467544" y="1988840"/>
            <a:ext cx="84597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chemeClr val="tx1"/>
                </a:solidFill>
              </a:rPr>
              <a:t>Watch the video and spot the relevant paragraphs in the text by putting their numbers in the table. One video clip may match more than one paragraph.</a:t>
            </a:r>
          </a:p>
        </p:txBody>
      </p:sp>
      <p:graphicFrame>
        <p:nvGraphicFramePr>
          <p:cNvPr id="852123" name="Group 155"/>
          <p:cNvGraphicFramePr>
            <a:graphicFrameLocks noGrp="1"/>
          </p:cNvGraphicFramePr>
          <p:nvPr>
            <p:ph idx="1"/>
            <p:extLst>
              <p:ext uri="{D42A27DB-BD31-4B8C-83A1-F6EECF244321}">
                <p14:modId xmlns:p14="http://schemas.microsoft.com/office/powerpoint/2010/main" val="3282416874"/>
              </p:ext>
            </p:extLst>
          </p:nvPr>
        </p:nvGraphicFramePr>
        <p:xfrm>
          <a:off x="487999" y="3563364"/>
          <a:ext cx="8229600" cy="2240280"/>
        </p:xfrm>
        <a:graphic>
          <a:graphicData uri="http://schemas.openxmlformats.org/drawingml/2006/table">
            <a:tbl>
              <a:tblPr/>
              <a:tblGrid>
                <a:gridCol w="4114800"/>
                <a:gridCol w="4114800"/>
              </a:tblGrid>
              <a:tr h="719138">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altLang="zh-CN" sz="2800" b="1" i="0" u="none" strike="noStrike" cap="none" normalizeH="0" baseline="0" dirty="0" smtClean="0">
                          <a:ln>
                            <a:noFill/>
                          </a:ln>
                          <a:solidFill>
                            <a:schemeClr val="tx1"/>
                          </a:solidFill>
                          <a:effectLst/>
                          <a:latin typeface="Century Gothic" pitchFamily="34" charset="0"/>
                          <a:ea typeface="宋体" pitchFamily="2" charset="-122"/>
                        </a:rPr>
                        <a:t>Video clips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altLang="zh-CN" sz="2800" b="1" i="0" u="none" strike="noStrike" cap="none" normalizeH="0" baseline="0" smtClean="0">
                          <a:ln>
                            <a:noFill/>
                          </a:ln>
                          <a:solidFill>
                            <a:schemeClr val="tx1"/>
                          </a:solidFill>
                          <a:effectLst/>
                          <a:latin typeface="Century Gothic" pitchFamily="34" charset="0"/>
                          <a:ea typeface="宋体" pitchFamily="2" charset="-122"/>
                        </a:rPr>
                        <a:t>Numbers of the paragraphs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altLang="zh-CN" sz="2800" b="0" i="0" u="none" strike="noStrike" cap="none" normalizeH="0" baseline="0" dirty="0" smtClean="0">
                          <a:ln>
                            <a:noFill/>
                          </a:ln>
                          <a:solidFill>
                            <a:schemeClr val="tx1"/>
                          </a:solidFill>
                          <a:effectLst/>
                          <a:latin typeface="Century Gothic" pitchFamily="34" charset="0"/>
                          <a:ea typeface="宋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altLang="zh-CN" sz="2800" b="0" i="0" u="none" strike="noStrike" cap="none" normalizeH="0" baseline="0" dirty="0" smtClean="0">
                        <a:ln>
                          <a:noFill/>
                        </a:ln>
                        <a:solidFill>
                          <a:schemeClr val="tx1"/>
                        </a:solidFill>
                        <a:effectLst/>
                        <a:latin typeface="Century Gothic"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altLang="zh-CN" sz="2800" b="0" i="0" u="none" strike="noStrike" cap="none" normalizeH="0" baseline="0" dirty="0" smtClean="0">
                          <a:ln>
                            <a:noFill/>
                          </a:ln>
                          <a:solidFill>
                            <a:schemeClr val="tx1"/>
                          </a:solidFill>
                          <a:effectLst/>
                          <a:latin typeface="Century Gothic" pitchFamily="34" charset="0"/>
                          <a:ea typeface="宋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Font typeface="Arial" pitchFamily="34" charset="0"/>
                        <a:defRPr sz="2800" b="1">
                          <a:solidFill>
                            <a:schemeClr val="tx1"/>
                          </a:solidFill>
                          <a:latin typeface="Century Gothic" pitchFamily="34" charset="0"/>
                          <a:ea typeface="宋体" pitchFamily="2" charset="-122"/>
                        </a:defRPr>
                      </a:lvl1pPr>
                      <a:lvl2pPr marL="742950" indent="-285750">
                        <a:spcBef>
                          <a:spcPct val="20000"/>
                        </a:spcBef>
                        <a:buFont typeface="Arial" pitchFamily="34" charset="0"/>
                        <a:defRPr sz="2400" b="1">
                          <a:solidFill>
                            <a:schemeClr val="tx1"/>
                          </a:solidFill>
                          <a:latin typeface="Century Gothic" pitchFamily="34" charset="0"/>
                          <a:ea typeface="宋体" pitchFamily="2" charset="-122"/>
                        </a:defRPr>
                      </a:lvl2pPr>
                      <a:lvl3pPr marL="1143000" indent="-228600">
                        <a:spcBef>
                          <a:spcPct val="20000"/>
                        </a:spcBef>
                        <a:buFont typeface="Arial" pitchFamily="34" charset="0"/>
                        <a:defRPr sz="2000" b="1">
                          <a:solidFill>
                            <a:schemeClr val="tx1"/>
                          </a:solidFill>
                          <a:latin typeface="Calibri" pitchFamily="34" charset="0"/>
                          <a:ea typeface="宋体" pitchFamily="2" charset="-122"/>
                        </a:defRPr>
                      </a:lvl3pPr>
                      <a:lvl4pPr marL="1600200" indent="-228600">
                        <a:spcBef>
                          <a:spcPct val="20000"/>
                        </a:spcBef>
                        <a:buFont typeface="Arial" pitchFamily="34" charset="0"/>
                        <a:defRPr b="1">
                          <a:solidFill>
                            <a:schemeClr val="tx1"/>
                          </a:solidFill>
                          <a:latin typeface="Calibri" pitchFamily="34" charset="0"/>
                          <a:ea typeface="宋体" pitchFamily="2" charset="-122"/>
                        </a:defRPr>
                      </a:lvl4pPr>
                      <a:lvl5pPr marL="2057400" indent="-228600">
                        <a:spcBef>
                          <a:spcPct val="20000"/>
                        </a:spcBef>
                        <a:buFont typeface="Arial" pitchFamily="34" charset="0"/>
                        <a:defRPr b="1">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defRPr b="1">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altLang="zh-CN" sz="2800" b="0" i="0" u="none" strike="noStrike" cap="none" normalizeH="0" baseline="0" dirty="0" smtClean="0">
                        <a:ln>
                          <a:noFill/>
                        </a:ln>
                        <a:solidFill>
                          <a:schemeClr val="tx1"/>
                        </a:solidFill>
                        <a:effectLst/>
                        <a:latin typeface="Century Gothic"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9480" name="Picture 135">
            <a:hlinkClick r:id="rId3" action="ppaction://hlinkfile"/>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12959" t="17577" r="9288" b="12083"/>
          <a:stretch>
            <a:fillRect/>
          </a:stretch>
        </p:blipFill>
        <p:spPr bwMode="auto">
          <a:xfrm>
            <a:off x="1999450" y="5212537"/>
            <a:ext cx="2778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1" name="Picture 150">
            <a:hlinkClick r:id="rId5" action="ppaction://hlinkfile"/>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12959" t="17577" r="9288" b="12083"/>
          <a:stretch>
            <a:fillRect/>
          </a:stretch>
        </p:blipFill>
        <p:spPr bwMode="auto">
          <a:xfrm>
            <a:off x="1999450" y="4624014"/>
            <a:ext cx="2778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2120" name="Text Box 152"/>
          <p:cNvSpPr txBox="1">
            <a:spLocks noChangeArrowheads="1"/>
          </p:cNvSpPr>
          <p:nvPr/>
        </p:nvSpPr>
        <p:spPr bwMode="auto">
          <a:xfrm>
            <a:off x="5724525" y="5254380"/>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rPr>
              <a:t>14,15,16</a:t>
            </a:r>
          </a:p>
        </p:txBody>
      </p:sp>
      <p:sp>
        <p:nvSpPr>
          <p:cNvPr id="852121" name="Text Box 153"/>
          <p:cNvSpPr txBox="1">
            <a:spLocks noChangeArrowheads="1"/>
          </p:cNvSpPr>
          <p:nvPr/>
        </p:nvSpPr>
        <p:spPr bwMode="auto">
          <a:xfrm>
            <a:off x="6227763" y="4616450"/>
            <a:ext cx="57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rPr>
              <a:t>1</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625" y="199131"/>
            <a:ext cx="8229600"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4362" y="1196752"/>
            <a:ext cx="6773863"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19672" y="4609901"/>
            <a:ext cx="1440160" cy="369332"/>
          </a:xfrm>
          <a:prstGeom prst="rect">
            <a:avLst/>
          </a:prstGeom>
          <a:solidFill>
            <a:schemeClr val="bg1"/>
          </a:solidFill>
        </p:spPr>
        <p:txBody>
          <a:bodyPr wrap="square" rtlCol="0">
            <a:spAutoFit/>
          </a:bodyPr>
          <a:lstStyle/>
          <a:p>
            <a:endParaRPr lang="zh-CN" altLang="en-US" dirty="0"/>
          </a:p>
        </p:txBody>
      </p:sp>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8125" y="5212537"/>
            <a:ext cx="1438275" cy="54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392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2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2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120" grpId="0"/>
      <p:bldP spid="852121"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Warm-up Activities</a:t>
            </a:r>
            <a:endParaRPr lang="zh-CN" altLang="en-US" b="1" dirty="0"/>
          </a:p>
        </p:txBody>
      </p:sp>
      <p:pic>
        <p:nvPicPr>
          <p:cNvPr id="296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634941"/>
            <a:ext cx="7344816"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390649" y="1556792"/>
            <a:ext cx="6781751" cy="1027974"/>
          </a:xfrm>
          <a:prstGeom prst="rect">
            <a:avLst/>
          </a:prstGeom>
          <a:noFill/>
        </p:spPr>
        <p:txBody>
          <a:bodyPr wrap="square" rtlCol="0">
            <a:spAutoFit/>
          </a:bodyPr>
          <a:lstStyle/>
          <a:p>
            <a:pPr marL="0" marR="0" lvl="0" indent="0" algn="ctr" defTabSz="914400" eaLnBrk="1" fontAlgn="base" latinLnBrk="0" hangingPunct="1">
              <a:lnSpc>
                <a:spcPct val="95000"/>
              </a:lnSpc>
              <a:spcBef>
                <a:spcPct val="0"/>
              </a:spcBef>
              <a:spcAft>
                <a:spcPct val="0"/>
              </a:spcAft>
              <a:buClrTx/>
              <a:buSzPct val="120000"/>
              <a:buFont typeface="Arial" pitchFamily="34" charset="0"/>
              <a:buNone/>
              <a:tabLst/>
              <a:defRPr/>
            </a:pPr>
            <a:r>
              <a:rPr kumimoji="0" lang="en-US" altLang="zh-CN" sz="3200" b="1" i="0" u="none" strike="noStrike" kern="0" cap="none" spc="0" normalizeH="0" baseline="0" noProof="0" dirty="0">
                <a:ln>
                  <a:noFill/>
                </a:ln>
                <a:solidFill>
                  <a:prstClr val="black"/>
                </a:solidFill>
                <a:effectLst/>
                <a:uLnTx/>
                <a:uFillTx/>
                <a:latin typeface="Palatino Linotype" pitchFamily="18" charset="0"/>
              </a:rPr>
              <a:t>Looking for a job after </a:t>
            </a:r>
            <a:r>
              <a:rPr kumimoji="0" lang="en-US" altLang="zh-CN" sz="3200" b="1" i="0" u="none" strike="noStrike" kern="0" cap="none" spc="0" normalizeH="0" baseline="0" noProof="0" dirty="0" smtClean="0">
                <a:ln>
                  <a:noFill/>
                </a:ln>
                <a:solidFill>
                  <a:prstClr val="black"/>
                </a:solidFill>
                <a:effectLst/>
                <a:uLnTx/>
                <a:uFillTx/>
                <a:latin typeface="Palatino Linotype" pitchFamily="18" charset="0"/>
              </a:rPr>
              <a:t>university</a:t>
            </a:r>
            <a:r>
              <a:rPr kumimoji="0" lang="en-US" altLang="zh-CN" sz="3200" b="1" i="0" u="none" strike="noStrike" kern="0" cap="none" spc="0" normalizeH="0" baseline="0" noProof="0" dirty="0">
                <a:ln>
                  <a:noFill/>
                </a:ln>
                <a:solidFill>
                  <a:prstClr val="black"/>
                </a:solidFill>
                <a:effectLst/>
                <a:uLnTx/>
                <a:uFillTx/>
                <a:latin typeface="Palatino Linotype" pitchFamily="18" charset="0"/>
              </a:rPr>
              <a:t>? First, get off </a:t>
            </a:r>
            <a:r>
              <a:rPr kumimoji="0" lang="en-US" altLang="zh-CN" sz="3200" b="1" i="0" u="none" strike="noStrike" kern="0" cap="none" spc="0" normalizeH="0" baseline="0" noProof="0" dirty="0" smtClean="0">
                <a:ln>
                  <a:noFill/>
                </a:ln>
                <a:solidFill>
                  <a:prstClr val="black"/>
                </a:solidFill>
                <a:effectLst/>
                <a:uLnTx/>
                <a:uFillTx/>
                <a:latin typeface="Palatino Linotype" pitchFamily="18" charset="0"/>
              </a:rPr>
              <a:t>the sofa</a:t>
            </a:r>
            <a:endParaRPr kumimoji="0" lang="zh-CN" altLang="en-US" sz="3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4712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1000"/>
                                        <p:tgtEl>
                                          <p:spTgt spid="29700"/>
                                        </p:tgtEl>
                                      </p:cBhvr>
                                    </p:animEffect>
                                    <p:anim calcmode="lin" valueType="num">
                                      <p:cBhvr>
                                        <p:cTn id="8" dur="1000" fill="hold"/>
                                        <p:tgtEl>
                                          <p:spTgt spid="29700"/>
                                        </p:tgtEl>
                                        <p:attrNameLst>
                                          <p:attrName>ppt_x</p:attrName>
                                        </p:attrNameLst>
                                      </p:cBhvr>
                                      <p:tavLst>
                                        <p:tav tm="0">
                                          <p:val>
                                            <p:strVal val="#ppt_x"/>
                                          </p:val>
                                        </p:tav>
                                        <p:tav tm="100000">
                                          <p:val>
                                            <p:strVal val="#ppt_x"/>
                                          </p:val>
                                        </p:tav>
                                      </p:tavLst>
                                    </p:anim>
                                    <p:anim calcmode="lin" valueType="num">
                                      <p:cBhvr>
                                        <p:cTn id="9"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Text Organization</a:t>
            </a:r>
            <a:endParaRPr lang="zh-CN" altLang="en-US" b="1"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内容占位符 6"/>
          <p:cNvGraphicFramePr>
            <a:graphicFrameLocks noGrp="1"/>
          </p:cNvGraphicFramePr>
          <p:nvPr>
            <p:ph idx="1"/>
            <p:extLst>
              <p:ext uri="{D42A27DB-BD31-4B8C-83A1-F6EECF244321}">
                <p14:modId xmlns:p14="http://schemas.microsoft.com/office/powerpoint/2010/main" val="1988270254"/>
              </p:ext>
            </p:extLst>
          </p:nvPr>
        </p:nvGraphicFramePr>
        <p:xfrm>
          <a:off x="343685" y="1772816"/>
          <a:ext cx="7413674"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26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Text Organization</a:t>
            </a:r>
            <a:endParaRPr lang="zh-CN" altLang="en-US" b="1" dirty="0"/>
          </a:p>
        </p:txBody>
      </p:sp>
      <p:sp>
        <p:nvSpPr>
          <p:cNvPr id="3" name="内容占位符 2"/>
          <p:cNvSpPr>
            <a:spLocks noGrp="1"/>
          </p:cNvSpPr>
          <p:nvPr>
            <p:ph idx="1"/>
          </p:nvPr>
        </p:nvSpPr>
        <p:spPr/>
        <p:txBody>
          <a:bodyPr/>
          <a:lstStyle/>
          <a:p>
            <a:r>
              <a:rPr lang="en-US" altLang="zh-CN" b="1" dirty="0"/>
              <a:t>Scenario</a:t>
            </a:r>
            <a:endParaRPr lang="zh-CN" altLang="en-US" b="1" dirty="0"/>
          </a:p>
        </p:txBody>
      </p:sp>
      <p:pic>
        <p:nvPicPr>
          <p:cNvPr id="296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297611"/>
            <a:ext cx="4176464" cy="389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2336058"/>
            <a:ext cx="4129720" cy="3853130"/>
          </a:xfrm>
          <a:prstGeom prst="rect">
            <a:avLst/>
          </a:prstGeom>
          <a:noFill/>
          <a:ln w="9525">
            <a:solidFill>
              <a:schemeClr val="tx1"/>
            </a:solidFill>
            <a:miter lim="800000"/>
            <a:headEnd/>
            <a:tailEnd/>
          </a:ln>
          <a:effectLst>
            <a:softEdge rad="63500"/>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563888" y="1751283"/>
            <a:ext cx="2160240" cy="584775"/>
          </a:xfrm>
          <a:prstGeom prst="rect">
            <a:avLst/>
          </a:prstGeom>
          <a:blipFill>
            <a:blip r:embed="rId6"/>
            <a:tile tx="0" ty="0" sx="100000" sy="100000" flip="none" algn="tl"/>
          </a:blipFill>
          <a:effectLst>
            <a:softEdge rad="31750"/>
          </a:effectLst>
        </p:spPr>
        <p:txBody>
          <a:bodyPr wrap="square" rtlCol="0">
            <a:spAutoFit/>
          </a:bodyPr>
          <a:lstStyle/>
          <a:p>
            <a:pPr algn="ctr"/>
            <a:r>
              <a:rPr lang="en-US" altLang="zh-CN" sz="3200" b="1" dirty="0" smtClean="0"/>
              <a:t>In July</a:t>
            </a:r>
            <a:endParaRPr lang="zh-CN" altLang="en-US" sz="3200" b="1" dirty="0"/>
          </a:p>
        </p:txBody>
      </p:sp>
      <p:sp>
        <p:nvSpPr>
          <p:cNvPr id="6" name="等腰三角形 5">
            <a:hlinkClick r:id="rId7" action="ppaction://hlinksldjump"/>
          </p:cNvPr>
          <p:cNvSpPr/>
          <p:nvPr/>
        </p:nvSpPr>
        <p:spPr>
          <a:xfrm>
            <a:off x="8892480" y="659735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256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fade">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a:t>Text Organization</a:t>
            </a:r>
            <a:endParaRPr lang="zh-CN" altLang="en-US" b="1" dirty="0"/>
          </a:p>
        </p:txBody>
      </p:sp>
      <p:sp>
        <p:nvSpPr>
          <p:cNvPr id="3" name="内容占位符 2"/>
          <p:cNvSpPr>
            <a:spLocks noGrp="1"/>
          </p:cNvSpPr>
          <p:nvPr>
            <p:ph idx="1"/>
          </p:nvPr>
        </p:nvSpPr>
        <p:spPr/>
        <p:txBody>
          <a:bodyPr/>
          <a:lstStyle/>
          <a:p>
            <a:r>
              <a:rPr lang="en-US" altLang="zh-CN" b="1" dirty="0"/>
              <a:t>Scenario</a:t>
            </a:r>
          </a:p>
          <a:p>
            <a:endParaRPr lang="zh-CN" altLang="en-US" dirty="0"/>
          </a:p>
        </p:txBody>
      </p:sp>
      <p:pic>
        <p:nvPicPr>
          <p:cNvPr id="296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9218"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1" y="2645400"/>
            <a:ext cx="7848873" cy="391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99591" y="2168346"/>
            <a:ext cx="7848873" cy="954107"/>
          </a:xfrm>
          <a:prstGeom prst="rect">
            <a:avLst/>
          </a:prstGeom>
          <a:blipFill>
            <a:blip r:embed="rId6"/>
            <a:tile tx="0" ty="0" sx="100000" sy="100000" flip="none" algn="tl"/>
          </a:blipFill>
          <a:ln w="38100">
            <a:solidFill>
              <a:schemeClr val="tx1"/>
            </a:solidFill>
          </a:ln>
          <a:effectLst>
            <a:softEdge rad="31750"/>
          </a:effectLst>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As the summer break comes to a close and students across the country prepare for the start of a new </a:t>
            </a:r>
            <a:r>
              <a:rPr lang="en-US" altLang="zh-CN" sz="2800" dirty="0" smtClean="0">
                <a:latin typeface="Times New Roman" panose="02020603050405020304" pitchFamily="18" charset="0"/>
                <a:cs typeface="Times New Roman" panose="02020603050405020304" pitchFamily="18" charset="0"/>
              </a:rPr>
              <a:t>term</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66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Text Organization</a:t>
            </a:r>
            <a:endParaRPr lang="zh-CN" altLang="en-US" b="1" dirty="0"/>
          </a:p>
        </p:txBody>
      </p:sp>
      <p:sp>
        <p:nvSpPr>
          <p:cNvPr id="3" name="内容占位符 2"/>
          <p:cNvSpPr>
            <a:spLocks noGrp="1"/>
          </p:cNvSpPr>
          <p:nvPr>
            <p:ph idx="1"/>
          </p:nvPr>
        </p:nvSpPr>
        <p:spPr/>
        <p:txBody>
          <a:bodyPr/>
          <a:lstStyle/>
          <a:p>
            <a:r>
              <a:rPr lang="en-US" altLang="zh-CN" b="1" dirty="0"/>
              <a:t>Scenario</a:t>
            </a:r>
          </a:p>
        </p:txBody>
      </p:sp>
      <p:pic>
        <p:nvPicPr>
          <p:cNvPr id="296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8198" name="Picture 6">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3" y="2852936"/>
            <a:ext cx="5838825" cy="312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480890" y="2194541"/>
            <a:ext cx="3972370" cy="662361"/>
          </a:xfrm>
          <a:prstGeom prst="rect">
            <a:avLst/>
          </a:prstGeom>
        </p:spPr>
        <p:txBody>
          <a:bodyPr wrap="none">
            <a:spAutoFit/>
          </a:bodyPr>
          <a:lstStyle/>
          <a:p>
            <a:pPr algn="just">
              <a:lnSpc>
                <a:spcPct val="125000"/>
              </a:lnSpc>
              <a:buSzPct val="120000"/>
            </a:pPr>
            <a:r>
              <a:rPr lang="en-US" altLang="zh-CN" sz="3200" b="1" dirty="0"/>
              <a:t>Will he ever get a job?</a:t>
            </a:r>
            <a:endParaRPr lang="zh-CN" altLang="en-US" sz="3200" b="1" dirty="0"/>
          </a:p>
        </p:txBody>
      </p:sp>
    </p:spTree>
    <p:extLst>
      <p:ext uri="{BB962C8B-B14F-4D97-AF65-F5344CB8AC3E}">
        <p14:creationId xmlns:p14="http://schemas.microsoft.com/office/powerpoint/2010/main" val="348272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fade">
                                      <p:cBhvr>
                                        <p:cTn id="7" dur="500"/>
                                        <p:tgtEl>
                                          <p:spTgt spid="8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Text Organization</a:t>
            </a:r>
            <a:endParaRPr lang="zh-CN" altLang="en-US" b="1"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395663"/>
            <a:ext cx="19050" cy="6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48063"/>
            <a:ext cx="19050" cy="6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98" y="1593700"/>
            <a:ext cx="7889310" cy="900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流程图: 可选过程 11"/>
          <p:cNvSpPr/>
          <p:nvPr/>
        </p:nvSpPr>
        <p:spPr>
          <a:xfrm>
            <a:off x="3406042" y="2675583"/>
            <a:ext cx="2160240"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problem</a:t>
            </a:r>
            <a:endParaRPr lang="zh-CN" altLang="en-US" sz="2800" b="1" dirty="0"/>
          </a:p>
        </p:txBody>
      </p:sp>
      <p:sp>
        <p:nvSpPr>
          <p:cNvPr id="18" name="流程图: 可选过程 17">
            <a:hlinkClick r:id="rId5" action="ppaction://hlinksldjump"/>
          </p:cNvPr>
          <p:cNvSpPr/>
          <p:nvPr/>
        </p:nvSpPr>
        <p:spPr>
          <a:xfrm>
            <a:off x="825217" y="3614738"/>
            <a:ext cx="2160240"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the graduate</a:t>
            </a:r>
            <a:endParaRPr lang="zh-CN" altLang="en-US" sz="2800" b="1" dirty="0"/>
          </a:p>
        </p:txBody>
      </p:sp>
      <p:sp>
        <p:nvSpPr>
          <p:cNvPr id="19" name="流程图: 可选过程 18">
            <a:hlinkClick r:id="rId6" action="ppaction://hlinksldjump"/>
          </p:cNvPr>
          <p:cNvSpPr/>
          <p:nvPr/>
        </p:nvSpPr>
        <p:spPr>
          <a:xfrm>
            <a:off x="5940152" y="3614738"/>
            <a:ext cx="2361664"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t</a:t>
            </a:r>
            <a:r>
              <a:rPr lang="en-US" altLang="zh-CN" sz="2800" b="1" dirty="0" smtClean="0"/>
              <a:t>he mother</a:t>
            </a:r>
            <a:endParaRPr lang="zh-CN" altLang="en-US" sz="2800" b="1" dirty="0"/>
          </a:p>
        </p:txBody>
      </p:sp>
      <p:sp>
        <p:nvSpPr>
          <p:cNvPr id="13" name="上箭头 12"/>
          <p:cNvSpPr/>
          <p:nvPr/>
        </p:nvSpPr>
        <p:spPr>
          <a:xfrm rot="3600697">
            <a:off x="2978158" y="3266148"/>
            <a:ext cx="439145" cy="5638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rot="18278133">
            <a:off x="5573273" y="3267954"/>
            <a:ext cx="439145" cy="5638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H="1">
            <a:off x="368311" y="4362469"/>
            <a:ext cx="803048" cy="80037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871700" y="4345981"/>
            <a:ext cx="468052" cy="167530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411760" y="4346923"/>
            <a:ext cx="864096" cy="86386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7349885" y="4365850"/>
            <a:ext cx="669845" cy="796995"/>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6218090" y="4330462"/>
            <a:ext cx="742294" cy="832383"/>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8" name="流程图: 可选过程 37"/>
          <p:cNvSpPr/>
          <p:nvPr/>
        </p:nvSpPr>
        <p:spPr>
          <a:xfrm>
            <a:off x="30016" y="5182932"/>
            <a:ext cx="1841684"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big queue, no pressure</a:t>
            </a:r>
          </a:p>
        </p:txBody>
      </p:sp>
      <p:sp>
        <p:nvSpPr>
          <p:cNvPr id="39" name="流程图: 可选过程 38"/>
          <p:cNvSpPr/>
          <p:nvPr/>
        </p:nvSpPr>
        <p:spPr>
          <a:xfrm>
            <a:off x="1128733" y="6021288"/>
            <a:ext cx="2160240"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low pay, high demand</a:t>
            </a:r>
          </a:p>
        </p:txBody>
      </p:sp>
      <p:sp>
        <p:nvSpPr>
          <p:cNvPr id="40" name="流程图: 可选过程 39"/>
          <p:cNvSpPr/>
          <p:nvPr/>
        </p:nvSpPr>
        <p:spPr>
          <a:xfrm>
            <a:off x="2887197" y="5221746"/>
            <a:ext cx="2111017"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aimless </a:t>
            </a:r>
            <a:r>
              <a:rPr lang="en-US" altLang="zh-CN" sz="2400" b="1" dirty="0"/>
              <a:t>dead-end jobs</a:t>
            </a:r>
          </a:p>
        </p:txBody>
      </p:sp>
      <p:sp>
        <p:nvSpPr>
          <p:cNvPr id="41" name="流程图: 可选过程 40"/>
          <p:cNvSpPr/>
          <p:nvPr/>
        </p:nvSpPr>
        <p:spPr>
          <a:xfrm>
            <a:off x="7349885" y="5166705"/>
            <a:ext cx="1748210"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clear about the  future </a:t>
            </a:r>
          </a:p>
        </p:txBody>
      </p:sp>
      <p:sp>
        <p:nvSpPr>
          <p:cNvPr id="42" name="流程图: 可选过程 41"/>
          <p:cNvSpPr/>
          <p:nvPr/>
        </p:nvSpPr>
        <p:spPr>
          <a:xfrm>
            <a:off x="5297422" y="5182932"/>
            <a:ext cx="1868916" cy="7200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soft line at the moment </a:t>
            </a:r>
          </a:p>
        </p:txBody>
      </p:sp>
      <p:sp>
        <p:nvSpPr>
          <p:cNvPr id="47" name="矩形 46"/>
          <p:cNvSpPr/>
          <p:nvPr/>
        </p:nvSpPr>
        <p:spPr>
          <a:xfrm>
            <a:off x="971600" y="4292704"/>
            <a:ext cx="1621021" cy="461665"/>
          </a:xfrm>
          <a:prstGeom prst="rect">
            <a:avLst/>
          </a:prstGeom>
        </p:spPr>
        <p:txBody>
          <a:bodyPr wrap="none">
            <a:spAutoFit/>
          </a:bodyPr>
          <a:lstStyle/>
          <a:p>
            <a:r>
              <a:rPr lang="en-US" altLang="zh-CN" sz="2400" b="1" dirty="0"/>
              <a:t>(Paras. 4-6)</a:t>
            </a:r>
          </a:p>
        </p:txBody>
      </p:sp>
      <p:sp>
        <p:nvSpPr>
          <p:cNvPr id="48" name="矩形 47"/>
          <p:cNvSpPr/>
          <p:nvPr/>
        </p:nvSpPr>
        <p:spPr>
          <a:xfrm>
            <a:off x="6276009" y="4284988"/>
            <a:ext cx="1689950" cy="461665"/>
          </a:xfrm>
          <a:prstGeom prst="rect">
            <a:avLst/>
          </a:prstGeom>
        </p:spPr>
        <p:txBody>
          <a:bodyPr wrap="none">
            <a:spAutoFit/>
          </a:bodyPr>
          <a:lstStyle/>
          <a:p>
            <a:r>
              <a:rPr lang="en-US" altLang="zh-CN" sz="2400" b="1" dirty="0" smtClean="0"/>
              <a:t>(</a:t>
            </a:r>
            <a:r>
              <a:rPr lang="en-US" altLang="zh-CN" sz="2400" b="1" dirty="0"/>
              <a:t>Paras. 7-9) </a:t>
            </a:r>
            <a:endParaRPr lang="zh-CN" altLang="en-US" sz="2400" b="1" dirty="0"/>
          </a:p>
        </p:txBody>
      </p:sp>
      <p:sp>
        <p:nvSpPr>
          <p:cNvPr id="3" name="等腰三角形 2">
            <a:hlinkClick r:id="rId7" action="ppaction://hlinksldjump"/>
          </p:cNvPr>
          <p:cNvSpPr/>
          <p:nvPr/>
        </p:nvSpPr>
        <p:spPr>
          <a:xfrm>
            <a:off x="30016" y="6219800"/>
            <a:ext cx="155539"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a:hlinkClick r:id="rId8" action="ppaction://hlinksldjump"/>
          </p:cNvPr>
          <p:cNvSpPr/>
          <p:nvPr/>
        </p:nvSpPr>
        <p:spPr>
          <a:xfrm>
            <a:off x="8748464" y="6597352"/>
            <a:ext cx="144016"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633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3"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0"/>
                                        <p:tgtEl>
                                          <p:spTgt spid="39"/>
                                        </p:tgtEl>
                                      </p:cBhvr>
                                    </p:animEffect>
                                    <p:anim calcmode="lin" valueType="num">
                                      <p:cBhvr>
                                        <p:cTn id="71" dur="1000" fill="hold"/>
                                        <p:tgtEl>
                                          <p:spTgt spid="39"/>
                                        </p:tgtEl>
                                        <p:attrNameLst>
                                          <p:attrName>ppt_x</p:attrName>
                                        </p:attrNameLst>
                                      </p:cBhvr>
                                      <p:tavLst>
                                        <p:tav tm="0">
                                          <p:val>
                                            <p:strVal val="#ppt_x"/>
                                          </p:val>
                                        </p:tav>
                                        <p:tav tm="100000">
                                          <p:val>
                                            <p:strVal val="#ppt_x"/>
                                          </p:val>
                                        </p:tav>
                                      </p:tavLst>
                                    </p:anim>
                                    <p:anim calcmode="lin" valueType="num">
                                      <p:cBhvr>
                                        <p:cTn id="72"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1000"/>
                                        <p:tgtEl>
                                          <p:spTgt spid="40"/>
                                        </p:tgtEl>
                                      </p:cBhvr>
                                    </p:animEffect>
                                    <p:anim calcmode="lin" valueType="num">
                                      <p:cBhvr>
                                        <p:cTn id="78" dur="1000" fill="hold"/>
                                        <p:tgtEl>
                                          <p:spTgt spid="40"/>
                                        </p:tgtEl>
                                        <p:attrNameLst>
                                          <p:attrName>ppt_x</p:attrName>
                                        </p:attrNameLst>
                                      </p:cBhvr>
                                      <p:tavLst>
                                        <p:tav tm="0">
                                          <p:val>
                                            <p:strVal val="#ppt_x"/>
                                          </p:val>
                                        </p:tav>
                                        <p:tav tm="100000">
                                          <p:val>
                                            <p:strVal val="#ppt_x"/>
                                          </p:val>
                                        </p:tav>
                                      </p:tavLst>
                                    </p:anim>
                                    <p:anim calcmode="lin" valueType="num">
                                      <p:cBhvr>
                                        <p:cTn id="7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1000"/>
                                        <p:tgtEl>
                                          <p:spTgt spid="28"/>
                                        </p:tgtEl>
                                      </p:cBhvr>
                                    </p:animEffect>
                                    <p:anim calcmode="lin" valueType="num">
                                      <p:cBhvr>
                                        <p:cTn id="85" dur="1000" fill="hold"/>
                                        <p:tgtEl>
                                          <p:spTgt spid="28"/>
                                        </p:tgtEl>
                                        <p:attrNameLst>
                                          <p:attrName>ppt_x</p:attrName>
                                        </p:attrNameLst>
                                      </p:cBhvr>
                                      <p:tavLst>
                                        <p:tav tm="0">
                                          <p:val>
                                            <p:strVal val="#ppt_x"/>
                                          </p:val>
                                        </p:tav>
                                        <p:tav tm="100000">
                                          <p:val>
                                            <p:strVal val="#ppt_x"/>
                                          </p:val>
                                        </p:tav>
                                      </p:tavLst>
                                    </p:anim>
                                    <p:anim calcmode="lin" valueType="num">
                                      <p:cBhvr>
                                        <p:cTn id="8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anim calcmode="lin" valueType="num">
                                      <p:cBhvr>
                                        <p:cTn id="92" dur="1000" fill="hold"/>
                                        <p:tgtEl>
                                          <p:spTgt spid="27"/>
                                        </p:tgtEl>
                                        <p:attrNameLst>
                                          <p:attrName>ppt_x</p:attrName>
                                        </p:attrNameLst>
                                      </p:cBhvr>
                                      <p:tavLst>
                                        <p:tav tm="0">
                                          <p:val>
                                            <p:strVal val="#ppt_x"/>
                                          </p:val>
                                        </p:tav>
                                        <p:tav tm="100000">
                                          <p:val>
                                            <p:strVal val="#ppt_x"/>
                                          </p:val>
                                        </p:tav>
                                      </p:tavLst>
                                    </p:anim>
                                    <p:anim calcmode="lin" valueType="num">
                                      <p:cBhvr>
                                        <p:cTn id="9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1000"/>
                                        <p:tgtEl>
                                          <p:spTgt spid="42"/>
                                        </p:tgtEl>
                                      </p:cBhvr>
                                    </p:animEffect>
                                    <p:anim calcmode="lin" valueType="num">
                                      <p:cBhvr>
                                        <p:cTn id="99" dur="1000" fill="hold"/>
                                        <p:tgtEl>
                                          <p:spTgt spid="42"/>
                                        </p:tgtEl>
                                        <p:attrNameLst>
                                          <p:attrName>ppt_x</p:attrName>
                                        </p:attrNameLst>
                                      </p:cBhvr>
                                      <p:tavLst>
                                        <p:tav tm="0">
                                          <p:val>
                                            <p:strVal val="#ppt_x"/>
                                          </p:val>
                                        </p:tav>
                                        <p:tav tm="100000">
                                          <p:val>
                                            <p:strVal val="#ppt_x"/>
                                          </p:val>
                                        </p:tav>
                                      </p:tavLst>
                                    </p:anim>
                                    <p:anim calcmode="lin" valueType="num">
                                      <p:cBhvr>
                                        <p:cTn id="10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1000"/>
                                        <p:tgtEl>
                                          <p:spTgt spid="41"/>
                                        </p:tgtEl>
                                      </p:cBhvr>
                                    </p:animEffect>
                                    <p:anim calcmode="lin" valueType="num">
                                      <p:cBhvr>
                                        <p:cTn id="106" dur="1000" fill="hold"/>
                                        <p:tgtEl>
                                          <p:spTgt spid="41"/>
                                        </p:tgtEl>
                                        <p:attrNameLst>
                                          <p:attrName>ppt_x</p:attrName>
                                        </p:attrNameLst>
                                      </p:cBhvr>
                                      <p:tavLst>
                                        <p:tav tm="0">
                                          <p:val>
                                            <p:strVal val="#ppt_x"/>
                                          </p:val>
                                        </p:tav>
                                        <p:tav tm="100000">
                                          <p:val>
                                            <p:strVal val="#ppt_x"/>
                                          </p:val>
                                        </p:tav>
                                      </p:tavLst>
                                    </p:anim>
                                    <p:anim calcmode="lin" valueType="num">
                                      <p:cBhvr>
                                        <p:cTn id="10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13" grpId="0" animBg="1"/>
      <p:bldP spid="21" grpId="0" animBg="1"/>
      <p:bldP spid="38" grpId="0" animBg="1"/>
      <p:bldP spid="39" grpId="0" animBg="1"/>
      <p:bldP spid="40" grpId="0" animBg="1"/>
      <p:bldP spid="41" grpId="0" animBg="1"/>
      <p:bldP spid="42" grpId="0" animBg="1"/>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Text Organization</a:t>
            </a:r>
            <a:endParaRPr lang="zh-CN" altLang="en-US" b="1" dirty="0"/>
          </a:p>
        </p:txBody>
      </p:sp>
      <p:pic>
        <p:nvPicPr>
          <p:cNvPr id="296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556792"/>
            <a:ext cx="756084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流程图: 可选过程 3"/>
          <p:cNvSpPr/>
          <p:nvPr/>
        </p:nvSpPr>
        <p:spPr>
          <a:xfrm>
            <a:off x="899592" y="2564904"/>
            <a:ext cx="3672408" cy="76467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a</a:t>
            </a:r>
            <a:r>
              <a:rPr lang="en-US" altLang="zh-CN" sz="3200" b="1" dirty="0" smtClean="0"/>
              <a:t>dvice or solutions</a:t>
            </a:r>
            <a:endParaRPr lang="zh-CN" altLang="en-US" sz="3200" b="1" dirty="0"/>
          </a:p>
        </p:txBody>
      </p:sp>
      <p:sp>
        <p:nvSpPr>
          <p:cNvPr id="6" name="下箭头 5"/>
          <p:cNvSpPr/>
          <p:nvPr/>
        </p:nvSpPr>
        <p:spPr>
          <a:xfrm>
            <a:off x="2424863" y="3395750"/>
            <a:ext cx="268294" cy="548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2449751" y="5085184"/>
            <a:ext cx="286045" cy="554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rot="16200000">
            <a:off x="4731650" y="5803386"/>
            <a:ext cx="256764"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可选过程 11">
            <a:hlinkClick r:id="rId5" action="ppaction://hlinksldjump"/>
          </p:cNvPr>
          <p:cNvSpPr/>
          <p:nvPr/>
        </p:nvSpPr>
        <p:spPr>
          <a:xfrm>
            <a:off x="936450" y="3944397"/>
            <a:ext cx="3531165" cy="110877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t>Parents balance</a:t>
            </a:r>
            <a:r>
              <a:rPr lang="en-US" altLang="zh-CN" sz="2400" b="1" dirty="0"/>
              <a:t>: </a:t>
            </a:r>
          </a:p>
          <a:p>
            <a:pPr algn="ctr"/>
            <a:r>
              <a:rPr lang="en-US" altLang="zh-CN" sz="2400" b="1" dirty="0"/>
              <a:t>positive      not making</a:t>
            </a:r>
          </a:p>
          <a:p>
            <a:pPr algn="ctr"/>
            <a:r>
              <a:rPr lang="en-US" altLang="zh-CN" sz="2400" b="1" dirty="0"/>
              <a:t>life too comfortable</a:t>
            </a:r>
          </a:p>
        </p:txBody>
      </p:sp>
      <p:sp>
        <p:nvSpPr>
          <p:cNvPr id="13" name="流程图: 可选过程 12">
            <a:hlinkClick r:id="rId6" action="ppaction://hlinksldjump"/>
          </p:cNvPr>
          <p:cNvSpPr/>
          <p:nvPr/>
        </p:nvSpPr>
        <p:spPr>
          <a:xfrm>
            <a:off x="911839" y="5661248"/>
            <a:ext cx="3516144" cy="10081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Better for fathers </a:t>
            </a:r>
          </a:p>
          <a:p>
            <a:pPr algn="ctr"/>
            <a:r>
              <a:rPr lang="en-US" altLang="zh-CN" sz="2400" b="1" dirty="0"/>
              <a:t>to help boys after </a:t>
            </a:r>
          </a:p>
          <a:p>
            <a:pPr algn="ctr"/>
            <a:r>
              <a:rPr lang="en-US" altLang="zh-CN" sz="2400" b="1" dirty="0"/>
              <a:t>a job setback.</a:t>
            </a:r>
          </a:p>
        </p:txBody>
      </p:sp>
      <p:sp>
        <p:nvSpPr>
          <p:cNvPr id="14" name="流程图: 可选过程 13"/>
          <p:cNvSpPr/>
          <p:nvPr/>
        </p:nvSpPr>
        <p:spPr>
          <a:xfrm>
            <a:off x="5436096" y="5480285"/>
            <a:ext cx="3456384" cy="11095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It’s a good idea to</a:t>
            </a:r>
          </a:p>
          <a:p>
            <a:pPr algn="ctr"/>
            <a:r>
              <a:rPr lang="en-US" altLang="zh-CN" sz="2400" b="1" dirty="0"/>
              <a:t> get some jobs like bar </a:t>
            </a:r>
          </a:p>
          <a:p>
            <a:pPr algn="ctr"/>
            <a:r>
              <a:rPr lang="en-US" altLang="zh-CN" sz="2400" b="1" dirty="0"/>
              <a:t>work, shelf-stacking.</a:t>
            </a:r>
          </a:p>
        </p:txBody>
      </p:sp>
      <p:sp>
        <p:nvSpPr>
          <p:cNvPr id="7" name="左右箭头 6"/>
          <p:cNvSpPr/>
          <p:nvPr/>
        </p:nvSpPr>
        <p:spPr>
          <a:xfrm>
            <a:off x="2347263" y="4453392"/>
            <a:ext cx="322648" cy="144016"/>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形标注 8"/>
          <p:cNvSpPr/>
          <p:nvPr/>
        </p:nvSpPr>
        <p:spPr>
          <a:xfrm>
            <a:off x="5508104" y="2708920"/>
            <a:ext cx="3456384" cy="1512168"/>
          </a:xfrm>
          <a:prstGeom prst="wedgeEllipseCallout">
            <a:avLst>
              <a:gd name="adj1" fmla="val -76842"/>
              <a:gd name="adj2" fmla="val -49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Gael </a:t>
            </a:r>
            <a:r>
              <a:rPr lang="en-US" altLang="zh-CN" sz="2400" b="1" dirty="0" err="1"/>
              <a:t>Lindenfield</a:t>
            </a:r>
            <a:r>
              <a:rPr lang="en-US" altLang="zh-CN" sz="2400" b="1" dirty="0"/>
              <a:t>, </a:t>
            </a:r>
            <a:endParaRPr lang="en-US" altLang="zh-CN" sz="2400" b="1" dirty="0" smtClean="0"/>
          </a:p>
          <a:p>
            <a:pPr algn="ctr"/>
            <a:r>
              <a:rPr lang="en-US" altLang="zh-CN" sz="2400" b="1" dirty="0" smtClean="0"/>
              <a:t>a </a:t>
            </a:r>
            <a:r>
              <a:rPr lang="en-US" altLang="zh-CN" sz="2400" b="1" dirty="0"/>
              <a:t>psychotherapist </a:t>
            </a:r>
            <a:endParaRPr lang="zh-CN" altLang="en-US" sz="2400" b="1" dirty="0"/>
          </a:p>
        </p:txBody>
      </p:sp>
      <p:pic>
        <p:nvPicPr>
          <p:cNvPr id="7171" name="Picture 3">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00" y="3908839"/>
            <a:ext cx="1982142" cy="1392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444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1" grpId="0" animBg="1"/>
      <p:bldP spid="12" grpId="0" animBg="1"/>
      <p:bldP spid="13" grpId="0" animBg="1"/>
      <p:bldP spid="14" grpId="0" animBg="1"/>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a:t>Text Organization</a:t>
            </a:r>
            <a:endParaRPr lang="zh-CN" altLang="en-US" b="1"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7539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00808"/>
            <a:ext cx="8568952" cy="814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636913"/>
            <a:ext cx="511256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2075644208"/>
              </p:ext>
            </p:extLst>
          </p:nvPr>
        </p:nvGraphicFramePr>
        <p:xfrm>
          <a:off x="1547664" y="3789040"/>
          <a:ext cx="6960096" cy="2587743"/>
        </p:xfrm>
        <a:graphic>
          <a:graphicData uri="http://schemas.openxmlformats.org/drawingml/2006/table">
            <a:tbl>
              <a:tblPr firstRow="1" bandRow="1">
                <a:tableStyleId>{BC89EF96-8CEA-46FF-86C4-4CE0E7609802}</a:tableStyleId>
              </a:tblPr>
              <a:tblGrid>
                <a:gridCol w="2448272"/>
                <a:gridCol w="4511824"/>
              </a:tblGrid>
              <a:tr h="576063">
                <a:tc>
                  <a:txBody>
                    <a:bodyPr/>
                    <a:lstStyle/>
                    <a:p>
                      <a:pPr algn="ctr"/>
                      <a:r>
                        <a:rPr lang="en-US" altLang="zh-CN" sz="2400" b="0" dirty="0" smtClean="0">
                          <a:ln w="12700">
                            <a:solidFill>
                              <a:schemeClr val="tx1"/>
                            </a:solidFill>
                          </a:ln>
                        </a:rPr>
                        <a:t>Whoopi Goldberg </a:t>
                      </a:r>
                      <a:endParaRPr lang="zh-CN" altLang="en-US" sz="2400" b="0" dirty="0">
                        <a:ln w="12700">
                          <a:solidFill>
                            <a:schemeClr val="tx1"/>
                          </a:solidFill>
                        </a:ln>
                      </a:endParaRPr>
                    </a:p>
                  </a:txBody>
                  <a:tcPr anchor="ctr"/>
                </a:tc>
                <a:tc>
                  <a:txBody>
                    <a:bodyPr/>
                    <a:lstStyle/>
                    <a:p>
                      <a:endParaRPr lang="zh-CN" altLang="en-US" sz="2400" b="0" dirty="0">
                        <a:ln w="12700">
                          <a:solidFill>
                            <a:schemeClr val="tx1"/>
                          </a:solidFill>
                        </a:ln>
                      </a:endParaRPr>
                    </a:p>
                  </a:txBody>
                  <a:tcPr/>
                </a:tc>
              </a:tr>
              <a:tr h="648072">
                <a:tc>
                  <a:txBody>
                    <a:bodyPr/>
                    <a:lstStyle/>
                    <a:p>
                      <a:pPr algn="ctr"/>
                      <a:endParaRPr lang="en-US" altLang="zh-CN" sz="2400" b="0" dirty="0" smtClean="0">
                        <a:ln w="12700">
                          <a:solidFill>
                            <a:schemeClr val="tx1"/>
                          </a:solidFill>
                        </a:ln>
                      </a:endParaRPr>
                    </a:p>
                    <a:p>
                      <a:pPr algn="ctr"/>
                      <a:r>
                        <a:rPr lang="en-US" altLang="zh-CN" sz="2400" b="0" dirty="0" smtClean="0">
                          <a:ln w="12700">
                            <a:solidFill>
                              <a:schemeClr val="tx1"/>
                            </a:solidFill>
                          </a:ln>
                        </a:rPr>
                        <a:t>Bruce Willis</a:t>
                      </a:r>
                    </a:p>
                    <a:p>
                      <a:pPr algn="ctr"/>
                      <a:endParaRPr lang="en-US" altLang="zh-CN" sz="2400" b="0" dirty="0" smtClean="0">
                        <a:ln w="12700">
                          <a:solidFill>
                            <a:schemeClr val="tx1"/>
                          </a:solidFill>
                        </a:ln>
                      </a:endParaRPr>
                    </a:p>
                  </a:txBody>
                  <a:tcPr anchor="ctr"/>
                </a:tc>
                <a:tc>
                  <a:txBody>
                    <a:bodyPr/>
                    <a:lstStyle/>
                    <a:p>
                      <a:endParaRPr lang="zh-CN" altLang="en-US" sz="2400" b="0" dirty="0">
                        <a:ln w="12700">
                          <a:solidFill>
                            <a:schemeClr val="tx1"/>
                          </a:solidFill>
                        </a:ln>
                      </a:endParaRPr>
                    </a:p>
                  </a:txBody>
                  <a:tcPr/>
                </a:tc>
              </a:tr>
              <a:tr h="648072">
                <a:tc>
                  <a:txBody>
                    <a:bodyPr/>
                    <a:lstStyle/>
                    <a:p>
                      <a:pPr algn="ctr"/>
                      <a:r>
                        <a:rPr lang="en-US" altLang="zh-CN" sz="2400" b="0" dirty="0" smtClean="0">
                          <a:ln w="12700">
                            <a:solidFill>
                              <a:schemeClr val="tx1"/>
                            </a:solidFill>
                          </a:ln>
                        </a:rPr>
                        <a:t>Brad Pitt </a:t>
                      </a:r>
                    </a:p>
                    <a:p>
                      <a:pPr algn="ctr"/>
                      <a:endParaRPr lang="en-US" altLang="zh-CN" sz="2400" b="0" dirty="0" smtClean="0">
                        <a:ln w="12700">
                          <a:solidFill>
                            <a:schemeClr val="tx1"/>
                          </a:solidFill>
                        </a:ln>
                      </a:endParaRPr>
                    </a:p>
                  </a:txBody>
                  <a:tcPr anchor="ctr"/>
                </a:tc>
                <a:tc>
                  <a:txBody>
                    <a:bodyPr/>
                    <a:lstStyle/>
                    <a:p>
                      <a:endParaRPr lang="zh-CN" altLang="en-US" sz="2400" b="0" dirty="0">
                        <a:ln w="12700">
                          <a:solidFill>
                            <a:schemeClr val="tx1"/>
                          </a:solidFill>
                        </a:ln>
                      </a:endParaRPr>
                    </a:p>
                  </a:txBody>
                  <a:tcPr anchor="ctr"/>
                </a:tc>
              </a:tr>
            </a:tbl>
          </a:graphicData>
        </a:graphic>
      </p:graphicFrame>
      <p:pic>
        <p:nvPicPr>
          <p:cNvPr id="8196"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329" y="5553919"/>
            <a:ext cx="133132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329" y="3429000"/>
            <a:ext cx="1331325" cy="102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329" y="4454848"/>
            <a:ext cx="1331325" cy="1099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010571" y="3851995"/>
            <a:ext cx="3921458" cy="461665"/>
          </a:xfrm>
          <a:prstGeom prst="rect">
            <a:avLst/>
          </a:prstGeom>
        </p:spPr>
        <p:txBody>
          <a:bodyPr wrap="none">
            <a:spAutoFit/>
          </a:bodyPr>
          <a:lstStyle/>
          <a:p>
            <a:r>
              <a:rPr lang="en-US" altLang="zh-CN" sz="2400" dirty="0">
                <a:ln w="12700">
                  <a:solidFill>
                    <a:schemeClr val="tx1"/>
                  </a:solidFill>
                </a:ln>
              </a:rPr>
              <a:t>guarded nuclear power plants</a:t>
            </a:r>
            <a:endParaRPr lang="zh-CN" altLang="en-US" sz="2400" dirty="0">
              <a:ln w="12700">
                <a:solidFill>
                  <a:schemeClr val="tx1"/>
                </a:solidFill>
              </a:ln>
            </a:endParaRPr>
          </a:p>
        </p:txBody>
      </p:sp>
      <p:sp>
        <p:nvSpPr>
          <p:cNvPr id="6" name="矩形 5"/>
          <p:cNvSpPr/>
          <p:nvPr/>
        </p:nvSpPr>
        <p:spPr>
          <a:xfrm>
            <a:off x="3995936" y="4358052"/>
            <a:ext cx="4572000" cy="1200329"/>
          </a:xfrm>
          <a:prstGeom prst="rect">
            <a:avLst/>
          </a:prstGeom>
        </p:spPr>
        <p:txBody>
          <a:bodyPr>
            <a:spAutoFit/>
          </a:bodyPr>
          <a:lstStyle/>
          <a:p>
            <a:r>
              <a:rPr lang="en-US" altLang="zh-CN" sz="2400" dirty="0">
                <a:ln w="12700">
                  <a:solidFill>
                    <a:schemeClr val="tx1"/>
                  </a:solidFill>
                </a:ln>
              </a:rPr>
              <a:t>stood outside the  El </a:t>
            </a:r>
            <a:r>
              <a:rPr lang="en-US" altLang="zh-CN" sz="2400" dirty="0" err="1">
                <a:ln w="12700">
                  <a:solidFill>
                    <a:schemeClr val="tx1"/>
                  </a:solidFill>
                </a:ln>
              </a:rPr>
              <a:t>Pollo</a:t>
            </a:r>
            <a:r>
              <a:rPr lang="en-US" altLang="zh-CN" sz="2400" dirty="0">
                <a:ln w="12700">
                  <a:solidFill>
                    <a:schemeClr val="tx1"/>
                  </a:solidFill>
                </a:ln>
              </a:rPr>
              <a:t> Loco restaurant chain in a giant chicken suit</a:t>
            </a:r>
            <a:endParaRPr lang="zh-CN" altLang="en-US" sz="2400" dirty="0">
              <a:ln w="12700">
                <a:solidFill>
                  <a:schemeClr val="tx1"/>
                </a:solidFill>
              </a:ln>
            </a:endParaRPr>
          </a:p>
        </p:txBody>
      </p:sp>
      <p:sp>
        <p:nvSpPr>
          <p:cNvPr id="7" name="矩形 6"/>
          <p:cNvSpPr/>
          <p:nvPr/>
        </p:nvSpPr>
        <p:spPr>
          <a:xfrm>
            <a:off x="4010571" y="5558381"/>
            <a:ext cx="4248472" cy="830997"/>
          </a:xfrm>
          <a:prstGeom prst="rect">
            <a:avLst/>
          </a:prstGeom>
        </p:spPr>
        <p:txBody>
          <a:bodyPr wrap="square">
            <a:spAutoFit/>
          </a:bodyPr>
          <a:lstStyle/>
          <a:p>
            <a:r>
              <a:rPr lang="en-US" altLang="zh-CN" sz="2400" dirty="0">
                <a:ln w="12700">
                  <a:solidFill>
                    <a:schemeClr val="tx1"/>
                  </a:solidFill>
                </a:ln>
              </a:rPr>
              <a:t>applied make-up to corpses in a mortuar</a:t>
            </a:r>
            <a:r>
              <a:rPr lang="en-US" altLang="zh-CN" dirty="0">
                <a:ln w="12700">
                  <a:solidFill>
                    <a:schemeClr val="tx1"/>
                  </a:solidFill>
                </a:ln>
              </a:rPr>
              <a:t>y</a:t>
            </a:r>
            <a:endParaRPr lang="zh-CN" altLang="en-US" dirty="0">
              <a:ln w="12700">
                <a:solidFill>
                  <a:schemeClr val="tx1"/>
                </a:solidFill>
              </a:ln>
            </a:endParaRPr>
          </a:p>
        </p:txBody>
      </p:sp>
    </p:spTree>
    <p:extLst>
      <p:ext uri="{BB962C8B-B14F-4D97-AF65-F5344CB8AC3E}">
        <p14:creationId xmlns:p14="http://schemas.microsoft.com/office/powerpoint/2010/main" val="202810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7"/>
                                        </p:tgtEl>
                                        <p:attrNameLst>
                                          <p:attrName>style.visibility</p:attrName>
                                        </p:attrNameLst>
                                      </p:cBhvr>
                                      <p:to>
                                        <p:strVal val="visible"/>
                                      </p:to>
                                    </p:set>
                                    <p:anim calcmode="lin" valueType="num">
                                      <p:cBhvr additive="base">
                                        <p:cTn id="19" dur="500" fill="hold"/>
                                        <p:tgtEl>
                                          <p:spTgt spid="8197"/>
                                        </p:tgtEl>
                                        <p:attrNameLst>
                                          <p:attrName>ppt_x</p:attrName>
                                        </p:attrNameLst>
                                      </p:cBhvr>
                                      <p:tavLst>
                                        <p:tav tm="0">
                                          <p:val>
                                            <p:strVal val="#ppt_x"/>
                                          </p:val>
                                        </p:tav>
                                        <p:tav tm="100000">
                                          <p:val>
                                            <p:strVal val="#ppt_x"/>
                                          </p:val>
                                        </p:tav>
                                      </p:tavLst>
                                    </p:anim>
                                    <p:anim calcmode="lin" valueType="num">
                                      <p:cBhvr additive="base">
                                        <p:cTn id="20"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9"/>
                                        </p:tgtEl>
                                        <p:attrNameLst>
                                          <p:attrName>style.visibility</p:attrName>
                                        </p:attrNameLst>
                                      </p:cBhvr>
                                      <p:to>
                                        <p:strVal val="visible"/>
                                      </p:to>
                                    </p:set>
                                    <p:anim calcmode="lin" valueType="num">
                                      <p:cBhvr additive="base">
                                        <p:cTn id="25" dur="500" fill="hold"/>
                                        <p:tgtEl>
                                          <p:spTgt spid="8199"/>
                                        </p:tgtEl>
                                        <p:attrNameLst>
                                          <p:attrName>ppt_x</p:attrName>
                                        </p:attrNameLst>
                                      </p:cBhvr>
                                      <p:tavLst>
                                        <p:tav tm="0">
                                          <p:val>
                                            <p:strVal val="#ppt_x"/>
                                          </p:val>
                                        </p:tav>
                                        <p:tav tm="100000">
                                          <p:val>
                                            <p:strVal val="#ppt_x"/>
                                          </p:val>
                                        </p:tav>
                                      </p:tavLst>
                                    </p:anim>
                                    <p:anim calcmode="lin" valueType="num">
                                      <p:cBhvr additive="base">
                                        <p:cTn id="26"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6"/>
                                        </p:tgtEl>
                                        <p:attrNameLst>
                                          <p:attrName>style.visibility</p:attrName>
                                        </p:attrNameLst>
                                      </p:cBhvr>
                                      <p:to>
                                        <p:strVal val="visible"/>
                                      </p:to>
                                    </p:set>
                                    <p:anim calcmode="lin" valueType="num">
                                      <p:cBhvr additive="base">
                                        <p:cTn id="31" dur="500" fill="hold"/>
                                        <p:tgtEl>
                                          <p:spTgt spid="8196"/>
                                        </p:tgtEl>
                                        <p:attrNameLst>
                                          <p:attrName>ppt_x</p:attrName>
                                        </p:attrNameLst>
                                      </p:cBhvr>
                                      <p:tavLst>
                                        <p:tav tm="0">
                                          <p:val>
                                            <p:strVal val="#ppt_x"/>
                                          </p:val>
                                        </p:tav>
                                        <p:tav tm="100000">
                                          <p:val>
                                            <p:strVal val="#ppt_x"/>
                                          </p:val>
                                        </p:tav>
                                      </p:tavLst>
                                    </p:anim>
                                    <p:anim calcmode="lin" valueType="num">
                                      <p:cBhvr additive="base">
                                        <p:cTn id="32"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7" name="Rectangle 5"/>
          <p:cNvSpPr>
            <a:spLocks noGrp="1"/>
          </p:cNvSpPr>
          <p:nvPr>
            <p:ph type="title"/>
          </p:nvPr>
        </p:nvSpPr>
        <p:spPr>
          <a:xfrm>
            <a:off x="430380" y="1266793"/>
            <a:ext cx="8229600" cy="792162"/>
          </a:xfrm>
        </p:spPr>
        <p:txBody>
          <a:bodyPr/>
          <a:lstStyle/>
          <a:p>
            <a:r>
              <a:rPr lang="en-US" altLang="zh-CN" b="1" dirty="0" err="1" smtClean="0">
                <a:solidFill>
                  <a:srgbClr val="C00000"/>
                </a:solidFill>
              </a:rPr>
              <a:t>Summarising</a:t>
            </a:r>
            <a:endParaRPr lang="en-US" altLang="zh-CN" b="1" dirty="0" smtClean="0">
              <a:solidFill>
                <a:srgbClr val="C00000"/>
              </a:solidFill>
            </a:endParaRPr>
          </a:p>
        </p:txBody>
      </p:sp>
      <p:sp>
        <p:nvSpPr>
          <p:cNvPr id="38918" name="Rectangle 6"/>
          <p:cNvSpPr>
            <a:spLocks noGrp="1"/>
          </p:cNvSpPr>
          <p:nvPr>
            <p:ph type="body" sz="half" idx="1"/>
          </p:nvPr>
        </p:nvSpPr>
        <p:spPr>
          <a:xfrm>
            <a:off x="468313" y="1196975"/>
            <a:ext cx="8064500" cy="4813300"/>
          </a:xfrm>
        </p:spPr>
        <p:txBody>
          <a:bodyPr/>
          <a:lstStyle/>
          <a:p>
            <a:pPr>
              <a:buFont typeface="Arial" pitchFamily="34" charset="0"/>
              <a:buNone/>
            </a:pPr>
            <a:r>
              <a:rPr lang="en-US" altLang="zh-CN" sz="3200" b="0" smtClean="0"/>
              <a:t>    </a:t>
            </a:r>
            <a:endParaRPr lang="zh-CN" altLang="en-US" sz="3200" b="0" smtClean="0"/>
          </a:p>
        </p:txBody>
      </p:sp>
      <p:sp>
        <p:nvSpPr>
          <p:cNvPr id="899084" name="Text Box 12"/>
          <p:cNvSpPr txBox="1">
            <a:spLocks noChangeArrowheads="1"/>
          </p:cNvSpPr>
          <p:nvPr/>
        </p:nvSpPr>
        <p:spPr bwMode="auto">
          <a:xfrm>
            <a:off x="7164388" y="5876925"/>
            <a:ext cx="1511300" cy="247650"/>
          </a:xfrm>
          <a:prstGeom prst="rect">
            <a:avLst/>
          </a:prstGeom>
          <a:noFill/>
          <a:ln w="9525" algn="ctr">
            <a:noFill/>
            <a:miter lim="800000"/>
            <a:headEnd/>
            <a:tailEnd/>
          </a:ln>
          <a:effectLst/>
        </p:spPr>
        <p:txBody>
          <a:bodyPr lIns="141760" tIns="0" rIns="141760" bIns="0">
            <a:spAutoFit/>
          </a:bodyPr>
          <a:lstStyle/>
          <a:p>
            <a:pPr algn="ctr" defTabSz="800100" eaLnBrk="1" hangingPunct="1">
              <a:lnSpc>
                <a:spcPct val="90000"/>
              </a:lnSpc>
              <a:spcBef>
                <a:spcPct val="50000"/>
              </a:spcBef>
              <a:spcAft>
                <a:spcPct val="35000"/>
              </a:spcAft>
              <a:defRPr/>
            </a:pPr>
            <a:endParaRPr lang="zh-CN" altLang="en-US" sz="1800">
              <a:solidFill>
                <a:schemeClr val="tx2"/>
              </a:solidFill>
              <a:effectLst>
                <a:outerShdw blurRad="38100" dist="38100" dir="2700000" algn="tl">
                  <a:srgbClr val="C0C0C0"/>
                </a:outerShdw>
              </a:effectLst>
            </a:endParaRPr>
          </a:p>
        </p:txBody>
      </p:sp>
      <p:sp>
        <p:nvSpPr>
          <p:cNvPr id="899085" name="Text Box 13"/>
          <p:cNvSpPr txBox="1">
            <a:spLocks noChangeArrowheads="1"/>
          </p:cNvSpPr>
          <p:nvPr/>
        </p:nvSpPr>
        <p:spPr bwMode="auto">
          <a:xfrm>
            <a:off x="7380288" y="5876925"/>
            <a:ext cx="1295400" cy="247650"/>
          </a:xfrm>
          <a:prstGeom prst="rect">
            <a:avLst/>
          </a:prstGeom>
          <a:solidFill>
            <a:schemeClr val="bg1">
              <a:alpha val="10001"/>
            </a:schemeClr>
          </a:solidFill>
          <a:ln w="9525" algn="ctr">
            <a:noFill/>
            <a:miter lim="800000"/>
            <a:headEnd/>
            <a:tailEnd/>
          </a:ln>
          <a:effectLst/>
        </p:spPr>
        <p:txBody>
          <a:bodyPr lIns="141760" tIns="0" rIns="141760" bIns="0">
            <a:spAutoFit/>
          </a:bodyPr>
          <a:lstStyle/>
          <a:p>
            <a:pPr algn="ctr" defTabSz="800100" eaLnBrk="1" hangingPunct="1">
              <a:lnSpc>
                <a:spcPct val="90000"/>
              </a:lnSpc>
              <a:spcBef>
                <a:spcPct val="50000"/>
              </a:spcBef>
              <a:spcAft>
                <a:spcPct val="35000"/>
              </a:spcAft>
              <a:defRPr/>
            </a:pPr>
            <a:endParaRPr lang="zh-CN" altLang="en-US" sz="1800">
              <a:solidFill>
                <a:schemeClr val="tx2"/>
              </a:solidFill>
              <a:effectLst>
                <a:outerShdw blurRad="38100" dist="38100" dir="2700000" algn="tl">
                  <a:srgbClr val="C0C0C0"/>
                </a:outerShdw>
              </a:effectLst>
            </a:endParaRPr>
          </a:p>
        </p:txBody>
      </p:sp>
      <p:sp>
        <p:nvSpPr>
          <p:cNvPr id="899086" name="Text Box 14"/>
          <p:cNvSpPr txBox="1">
            <a:spLocks noChangeArrowheads="1"/>
          </p:cNvSpPr>
          <p:nvPr/>
        </p:nvSpPr>
        <p:spPr bwMode="auto">
          <a:xfrm>
            <a:off x="7380288" y="5876925"/>
            <a:ext cx="1368425" cy="247650"/>
          </a:xfrm>
          <a:prstGeom prst="rect">
            <a:avLst/>
          </a:prstGeom>
          <a:noFill/>
          <a:ln w="9525" algn="ctr">
            <a:noFill/>
            <a:miter lim="800000"/>
            <a:headEnd/>
            <a:tailEnd/>
          </a:ln>
          <a:effectLst/>
        </p:spPr>
        <p:txBody>
          <a:bodyPr lIns="141760" tIns="0" rIns="141760" bIns="0">
            <a:spAutoFit/>
          </a:bodyPr>
          <a:lstStyle/>
          <a:p>
            <a:pPr algn="ctr" defTabSz="800100" eaLnBrk="1" hangingPunct="1">
              <a:lnSpc>
                <a:spcPct val="90000"/>
              </a:lnSpc>
              <a:spcBef>
                <a:spcPct val="50000"/>
              </a:spcBef>
              <a:spcAft>
                <a:spcPct val="35000"/>
              </a:spcAft>
              <a:defRPr/>
            </a:pPr>
            <a:endParaRPr lang="zh-CN" altLang="en-US" sz="1800">
              <a:solidFill>
                <a:schemeClr val="tx2"/>
              </a:solidFill>
              <a:effectLst>
                <a:outerShdw blurRad="38100" dist="38100" dir="2700000" algn="tl">
                  <a:srgbClr val="C0C0C0"/>
                </a:outerShdw>
              </a:effectLst>
            </a:endParaRPr>
          </a:p>
        </p:txBody>
      </p:sp>
      <p:sp>
        <p:nvSpPr>
          <p:cNvPr id="38922" name="Oval 15"/>
          <p:cNvSpPr>
            <a:spLocks noChangeArrowheads="1"/>
          </p:cNvSpPr>
          <p:nvPr/>
        </p:nvSpPr>
        <p:spPr bwMode="auto">
          <a:xfrm>
            <a:off x="5508625" y="2060575"/>
            <a:ext cx="3024188" cy="37449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38925" name="Text Box 26"/>
          <p:cNvSpPr txBox="1">
            <a:spLocks noChangeArrowheads="1"/>
          </p:cNvSpPr>
          <p:nvPr/>
        </p:nvSpPr>
        <p:spPr bwMode="auto">
          <a:xfrm>
            <a:off x="706987" y="1968872"/>
            <a:ext cx="8280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90000"/>
              </a:lnSpc>
            </a:pPr>
            <a:r>
              <a:rPr lang="en-US" altLang="zh-CN" sz="2800" b="0" dirty="0">
                <a:solidFill>
                  <a:schemeClr val="tx1"/>
                </a:solidFill>
                <a:latin typeface="Bookman Old Style" panose="02050604050505020204" pitchFamily="18" charset="0"/>
              </a:rPr>
              <a:t>Listen to the passage and fill in the blanks</a:t>
            </a:r>
          </a:p>
          <a:p>
            <a:pPr>
              <a:lnSpc>
                <a:spcPct val="90000"/>
              </a:lnSpc>
            </a:pPr>
            <a:r>
              <a:rPr lang="en-US" altLang="zh-CN" sz="2800" b="0" dirty="0">
                <a:solidFill>
                  <a:schemeClr val="tx1"/>
                </a:solidFill>
                <a:latin typeface="Bookman Old Style" panose="02050604050505020204" pitchFamily="18" charset="0"/>
              </a:rPr>
              <a:t>with the words you hear.</a:t>
            </a:r>
            <a:endParaRPr lang="zh-CN" altLang="en-US" sz="2400" b="0" dirty="0">
              <a:latin typeface="Bookman Old Style" panose="02050604050505020204" pitchFamily="18" charset="0"/>
            </a:endParaRPr>
          </a:p>
        </p:txBody>
      </p:sp>
      <p:sp>
        <p:nvSpPr>
          <p:cNvPr id="38927" name="Text Box 39"/>
          <p:cNvSpPr txBox="1">
            <a:spLocks noChangeArrowheads="1"/>
          </p:cNvSpPr>
          <p:nvPr/>
        </p:nvSpPr>
        <p:spPr bwMode="auto">
          <a:xfrm>
            <a:off x="395288" y="2780928"/>
            <a:ext cx="82804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10000"/>
              </a:lnSpc>
              <a:spcBef>
                <a:spcPct val="50000"/>
              </a:spcBef>
            </a:pPr>
            <a:r>
              <a:rPr lang="en-US" altLang="zh-CN" sz="2800" b="0" dirty="0">
                <a:solidFill>
                  <a:schemeClr val="tx1"/>
                </a:solidFill>
              </a:rPr>
              <a:t>    </a:t>
            </a:r>
            <a:r>
              <a:rPr lang="en-US" altLang="zh-CN" sz="2400" b="0" dirty="0">
                <a:solidFill>
                  <a:schemeClr val="tx1"/>
                </a:solidFill>
                <a:latin typeface="Times New Roman" panose="02020603050405020304" pitchFamily="18" charset="0"/>
                <a:cs typeface="Times New Roman" panose="02020603050405020304" pitchFamily="18" charset="0"/>
              </a:rPr>
              <a:t>This text is a newspaper article with individual examples of job searching and problems after graduation.  The problems are examined from __________ people’s viewpoints: parents’ attitudes towards their jobless children, students’ quote about looking for jobs, psychologists’ __________ of the viewpoints of parents and advice for dealing with the problems, and the author’s own ___________. In the end the author concludes that if the graduates can not find an _______ job, they can take a temporary one.</a:t>
            </a:r>
            <a:r>
              <a:rPr lang="en-US" altLang="zh-CN" sz="2400" b="0" dirty="0">
                <a:latin typeface="Times New Roman" panose="02020603050405020304" pitchFamily="18" charset="0"/>
                <a:cs typeface="Times New Roman" panose="02020603050405020304" pitchFamily="18" charset="0"/>
              </a:rPr>
              <a:t> </a:t>
            </a:r>
          </a:p>
        </p:txBody>
      </p:sp>
      <p:sp>
        <p:nvSpPr>
          <p:cNvPr id="899112" name="Text Box 40"/>
          <p:cNvSpPr txBox="1">
            <a:spLocks noChangeArrowheads="1"/>
          </p:cNvSpPr>
          <p:nvPr/>
        </p:nvSpPr>
        <p:spPr bwMode="auto">
          <a:xfrm>
            <a:off x="2483768" y="3704431"/>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different</a:t>
            </a:r>
            <a:endParaRPr lang="zh-CN" altLang="en-US" sz="2400" dirty="0">
              <a:solidFill>
                <a:srgbClr val="FF0101"/>
              </a:solidFill>
            </a:endParaRPr>
          </a:p>
        </p:txBody>
      </p:sp>
      <p:sp>
        <p:nvSpPr>
          <p:cNvPr id="899114" name="Text Box 42"/>
          <p:cNvSpPr txBox="1">
            <a:spLocks noChangeArrowheads="1"/>
          </p:cNvSpPr>
          <p:nvPr/>
        </p:nvSpPr>
        <p:spPr bwMode="auto">
          <a:xfrm>
            <a:off x="4442630" y="4460542"/>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dirty="0">
                <a:solidFill>
                  <a:srgbClr val="FF0101"/>
                </a:solidFill>
                <a:latin typeface="Arial" panose="020B0604020202020204" pitchFamily="34" charset="0"/>
                <a:cs typeface="Arial" panose="020B0604020202020204" pitchFamily="34" charset="0"/>
              </a:rPr>
              <a:t>summary</a:t>
            </a:r>
            <a:endParaRPr lang="zh-CN" altLang="en-US" sz="2400" dirty="0">
              <a:solidFill>
                <a:srgbClr val="FF0101"/>
              </a:solidFill>
              <a:latin typeface="Arial" panose="020B0604020202020204" pitchFamily="34" charset="0"/>
              <a:cs typeface="Arial" panose="020B0604020202020204" pitchFamily="34" charset="0"/>
            </a:endParaRPr>
          </a:p>
        </p:txBody>
      </p:sp>
      <p:sp>
        <p:nvSpPr>
          <p:cNvPr id="899115" name="Text Box 43"/>
          <p:cNvSpPr txBox="1">
            <a:spLocks noChangeArrowheads="1"/>
          </p:cNvSpPr>
          <p:nvPr/>
        </p:nvSpPr>
        <p:spPr bwMode="auto">
          <a:xfrm>
            <a:off x="3659737" y="5670931"/>
            <a:ext cx="118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ideal</a:t>
            </a:r>
            <a:endParaRPr lang="zh-CN" altLang="en-US" sz="2400" dirty="0">
              <a:solidFill>
                <a:srgbClr val="FF0101"/>
              </a:solidFill>
            </a:endParaRPr>
          </a:p>
        </p:txBody>
      </p:sp>
      <p:sp>
        <p:nvSpPr>
          <p:cNvPr id="899116" name="Text Box 44"/>
          <p:cNvSpPr txBox="1">
            <a:spLocks noChangeArrowheads="1"/>
          </p:cNvSpPr>
          <p:nvPr/>
        </p:nvSpPr>
        <p:spPr bwMode="auto">
          <a:xfrm>
            <a:off x="1099337" y="533896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comments</a:t>
            </a:r>
            <a:endParaRPr lang="zh-CN" altLang="en-US" sz="2400" dirty="0">
              <a:solidFill>
                <a:srgbClr val="FF0101"/>
              </a:solidFill>
            </a:endParaRPr>
          </a:p>
        </p:txBody>
      </p:sp>
      <p:pic>
        <p:nvPicPr>
          <p:cNvPr id="38932" name="Picture 45">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824" y="1968872"/>
            <a:ext cx="36036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smtClean="0"/>
              <a:t>Text Organization</a:t>
            </a:r>
            <a:endParaRPr lang="zh-CN" altLang="en-US" b="1" dirty="0"/>
          </a:p>
        </p:txBody>
      </p:sp>
      <p:cxnSp>
        <p:nvCxnSpPr>
          <p:cNvPr id="25" name="直接连接符 24"/>
          <p:cNvCxnSpPr/>
          <p:nvPr/>
        </p:nvCxnSpPr>
        <p:spPr>
          <a:xfrm>
            <a:off x="1907704" y="127539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51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91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91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91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9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112" grpId="0"/>
      <p:bldP spid="899114" grpId="0"/>
      <p:bldP spid="899115" grpId="0"/>
      <p:bldP spid="8991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uation”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32656"/>
            <a:ext cx="60960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08920"/>
            <a:ext cx="7704856" cy="3645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396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487" name="Group 20"/>
          <p:cNvGrpSpPr>
            <a:grpSpLocks noChangeAspect="1"/>
          </p:cNvGrpSpPr>
          <p:nvPr/>
        </p:nvGrpSpPr>
        <p:grpSpPr bwMode="auto">
          <a:xfrm>
            <a:off x="529243" y="3517582"/>
            <a:ext cx="504825" cy="360362"/>
            <a:chOff x="2789" y="2160"/>
            <a:chExt cx="318" cy="227"/>
          </a:xfrm>
        </p:grpSpPr>
        <p:pic>
          <p:nvPicPr>
            <p:cNvPr id="20504" name="Picture 21"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5" name="Text Box 22">
              <a:hlinkClick r:id="rId4" action="ppaction://hlinksldjump"/>
            </p:cNvPr>
            <p:cNvSpPr txBox="1">
              <a:spLocks noChangeAspect="1"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grpSp>
        <p:nvGrpSpPr>
          <p:cNvPr id="20488" name="Group 23"/>
          <p:cNvGrpSpPr>
            <a:grpSpLocks noChangeAspect="1"/>
          </p:cNvGrpSpPr>
          <p:nvPr/>
        </p:nvGrpSpPr>
        <p:grpSpPr bwMode="auto">
          <a:xfrm>
            <a:off x="549276" y="4400550"/>
            <a:ext cx="504825" cy="360363"/>
            <a:chOff x="2796" y="2392"/>
            <a:chExt cx="318" cy="227"/>
          </a:xfrm>
        </p:grpSpPr>
        <p:pic>
          <p:nvPicPr>
            <p:cNvPr id="20502" name="Picture 24"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29" y="2392"/>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3" name="Text Box 25">
              <a:hlinkClick r:id="rId5" action="ppaction://hlinksldjump"/>
            </p:cNvPr>
            <p:cNvSpPr txBox="1">
              <a:spLocks noChangeAspect="1" noChangeArrowheads="1"/>
            </p:cNvSpPr>
            <p:nvPr/>
          </p:nvSpPr>
          <p:spPr bwMode="auto">
            <a:xfrm rot="21110149">
              <a:off x="2796" y="2403"/>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4" action="ppaction://hlinksldjump"/>
                </a:rPr>
                <a:t>click</a:t>
              </a:r>
              <a:endParaRPr lang="en-US" altLang="zh-CN" sz="1000" dirty="0">
                <a:solidFill>
                  <a:srgbClr val="009999"/>
                </a:solidFill>
                <a:latin typeface="Arial" pitchFamily="34" charset="0"/>
              </a:endParaRPr>
            </a:p>
          </p:txBody>
        </p:sp>
      </p:grpSp>
      <p:sp>
        <p:nvSpPr>
          <p:cNvPr id="20491" name="Text Box 35"/>
          <p:cNvSpPr txBox="1">
            <a:spLocks noChangeArrowheads="1"/>
          </p:cNvSpPr>
          <p:nvPr/>
        </p:nvSpPr>
        <p:spPr bwMode="auto">
          <a:xfrm>
            <a:off x="523362" y="1492544"/>
            <a:ext cx="864393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85000"/>
              </a:lnSpc>
              <a:spcBef>
                <a:spcPct val="30000"/>
              </a:spcBef>
            </a:pPr>
            <a:r>
              <a:rPr lang="en-US" altLang="zh-CN" sz="2800" dirty="0" smtClean="0">
                <a:solidFill>
                  <a:schemeClr val="tx1"/>
                </a:solidFill>
              </a:rPr>
              <a:t>Look </a:t>
            </a:r>
            <a:r>
              <a:rPr lang="en-US" altLang="zh-CN" sz="2800" dirty="0">
                <a:solidFill>
                  <a:schemeClr val="tx1"/>
                </a:solidFill>
              </a:rPr>
              <a:t>at the sentences and discuss the implied meanings.</a:t>
            </a:r>
          </a:p>
        </p:txBody>
      </p:sp>
      <p:sp>
        <p:nvSpPr>
          <p:cNvPr id="20492" name="Text Box 36"/>
          <p:cNvSpPr txBox="1">
            <a:spLocks noChangeArrowheads="1"/>
          </p:cNvSpPr>
          <p:nvPr/>
        </p:nvSpPr>
        <p:spPr bwMode="auto">
          <a:xfrm>
            <a:off x="981076" y="2566912"/>
            <a:ext cx="7920037" cy="41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10000"/>
              </a:lnSpc>
              <a:spcBef>
                <a:spcPct val="2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“Will he ever get a job</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400" b="0" dirty="0">
                <a:solidFill>
                  <a:schemeClr val="tx1"/>
                </a:solidFill>
                <a:latin typeface="Arial" panose="020B0604020202020204" pitchFamily="34" charset="0"/>
                <a:cs typeface="Arial" panose="020B0604020202020204" pitchFamily="34" charset="0"/>
              </a:rPr>
              <a:t>” Who is asking this question</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400" b="0" dirty="0">
                <a:solidFill>
                  <a:schemeClr val="tx1"/>
                </a:solidFill>
                <a:latin typeface="Arial" panose="020B0604020202020204" pitchFamily="34" charset="0"/>
                <a:cs typeface="Arial" panose="020B0604020202020204" pitchFamily="34" charset="0"/>
              </a:rPr>
              <a:t> What mood does it express</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20000"/>
              </a:spcBef>
            </a:pPr>
            <a:r>
              <a:rPr lang="en-US" altLang="zh-CN" sz="2400" b="0" i="1" dirty="0">
                <a:solidFill>
                  <a:schemeClr val="tx1"/>
                </a:solidFill>
                <a:latin typeface="Arial" panose="020B0604020202020204" pitchFamily="34" charset="0"/>
                <a:cs typeface="Arial" panose="020B0604020202020204" pitchFamily="34" charset="0"/>
              </a:rPr>
              <a:t>2.</a:t>
            </a:r>
            <a:r>
              <a:rPr lang="en-US" altLang="zh-CN" sz="2400" b="0" i="1" dirty="0">
                <a:solidFill>
                  <a:srgbClr val="1B416F"/>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Who describes Generation Y as “rebels without a cause”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400" b="0" dirty="0">
                <a:solidFill>
                  <a:schemeClr val="tx1"/>
                </a:solidFill>
                <a:latin typeface="Arial" panose="020B0604020202020204" pitchFamily="34" charset="0"/>
                <a:cs typeface="Arial" panose="020B0604020202020204" pitchFamily="34" charset="0"/>
              </a:rPr>
              <a:t> Is it a fair description</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20000"/>
              </a:spcBef>
            </a:pPr>
            <a:r>
              <a:rPr lang="en-US" altLang="zh-CN" sz="2400" b="0" i="1" dirty="0">
                <a:solidFill>
                  <a:schemeClr val="tx1"/>
                </a:solidFill>
                <a:latin typeface="Arial" panose="020B0604020202020204" pitchFamily="34" charset="0"/>
                <a:cs typeface="Arial" panose="020B0604020202020204" pitchFamily="34" charset="0"/>
              </a:rPr>
              <a:t>3. </a:t>
            </a:r>
            <a:r>
              <a:rPr lang="en-US" altLang="zh-CN" sz="2400" b="0" dirty="0">
                <a:solidFill>
                  <a:schemeClr val="tx1"/>
                </a:solidFill>
                <a:latin typeface="Arial" panose="020B0604020202020204" pitchFamily="34" charset="0"/>
                <a:cs typeface="Arial" panose="020B0604020202020204" pitchFamily="34" charset="0"/>
              </a:rPr>
              <a:t>Jack “walked into the university careers service and straight back out again”. </a:t>
            </a:r>
          </a:p>
          <a:p>
            <a:pPr>
              <a:lnSpc>
                <a:spcPct val="110000"/>
              </a:lnSpc>
              <a:spcBef>
                <a:spcPct val="20000"/>
              </a:spcBef>
            </a:pPr>
            <a:r>
              <a:rPr lang="en-US" altLang="zh-CN" sz="2400" b="0" dirty="0">
                <a:solidFill>
                  <a:schemeClr val="tx1"/>
                </a:solidFill>
                <a:latin typeface="Arial" panose="020B0604020202020204" pitchFamily="34" charset="0"/>
                <a:cs typeface="Arial" panose="020B0604020202020204" pitchFamily="34" charset="0"/>
              </a:rPr>
              <a:t>   What does this suggest about Jack’s character</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20000"/>
              </a:spcBef>
            </a:pPr>
            <a:r>
              <a:rPr lang="en-US" altLang="zh-CN" sz="2400" b="0" dirty="0">
                <a:solidFill>
                  <a:schemeClr val="tx1"/>
                </a:solidFill>
                <a:latin typeface="Arial" panose="020B0604020202020204" pitchFamily="34" charset="0"/>
                <a:cs typeface="Arial" panose="020B0604020202020204" pitchFamily="34" charset="0"/>
              </a:rPr>
              <a:t>4.</a:t>
            </a:r>
            <a:r>
              <a:rPr lang="en-US" altLang="zh-CN" sz="2400" b="0" dirty="0">
                <a:solidFill>
                  <a:srgbClr val="1B416F"/>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Jack spent the summer  “hiding”.</a:t>
            </a:r>
            <a:r>
              <a:rPr lang="en-US" altLang="zh-CN" sz="2400" b="0" dirty="0">
                <a:solidFill>
                  <a:srgbClr val="1B416F"/>
                </a:solidFill>
                <a:latin typeface="Arial" panose="020B0604020202020204" pitchFamily="34" charset="0"/>
                <a:cs typeface="Arial" panose="020B0604020202020204" pitchFamily="34" charset="0"/>
              </a:rPr>
              <a:t> </a:t>
            </a:r>
          </a:p>
          <a:p>
            <a:pPr>
              <a:lnSpc>
                <a:spcPct val="110000"/>
              </a:lnSpc>
              <a:spcBef>
                <a:spcPct val="20000"/>
              </a:spcBef>
            </a:pPr>
            <a:r>
              <a:rPr lang="en-US" altLang="zh-CN" sz="2400" b="0" dirty="0">
                <a:solidFill>
                  <a:schemeClr val="tx1"/>
                </a:solidFill>
                <a:latin typeface="Arial" panose="020B0604020202020204" pitchFamily="34" charset="0"/>
                <a:cs typeface="Arial" panose="020B0604020202020204" pitchFamily="34" charset="0"/>
              </a:rPr>
              <a:t>   Hiding from what</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400" b="0" dirty="0">
                <a:solidFill>
                  <a:schemeClr val="tx1"/>
                </a:solidFill>
                <a:latin typeface="Arial" panose="020B0604020202020204" pitchFamily="34" charset="0"/>
                <a:cs typeface="Arial" panose="020B0604020202020204" pitchFamily="34" charset="0"/>
              </a:rPr>
              <a:t> Why are quotation marks used</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grpSp>
        <p:nvGrpSpPr>
          <p:cNvPr id="20493" name="Group 37"/>
          <p:cNvGrpSpPr>
            <a:grpSpLocks noChangeAspect="1"/>
          </p:cNvGrpSpPr>
          <p:nvPr/>
        </p:nvGrpSpPr>
        <p:grpSpPr bwMode="auto">
          <a:xfrm>
            <a:off x="491986" y="2620641"/>
            <a:ext cx="549275" cy="392112"/>
            <a:chOff x="2788" y="2362"/>
            <a:chExt cx="318" cy="227"/>
          </a:xfrm>
        </p:grpSpPr>
        <p:pic>
          <p:nvPicPr>
            <p:cNvPr id="20500" name="Picture 38"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24" y="2362"/>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1" name="Text Box 39">
              <a:hlinkClick r:id="rId6" action="ppaction://hlinksldjump"/>
            </p:cNvPr>
            <p:cNvSpPr txBox="1">
              <a:spLocks noChangeAspect="1" noChangeArrowheads="1"/>
            </p:cNvSpPr>
            <p:nvPr/>
          </p:nvSpPr>
          <p:spPr bwMode="auto">
            <a:xfrm rot="21110149">
              <a:off x="2788" y="2404"/>
              <a:ext cx="31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7" action="ppaction://hlinksldjump"/>
                </a:rPr>
                <a:t>click</a:t>
              </a:r>
              <a:endParaRPr lang="en-US" altLang="zh-CN" sz="1000" dirty="0">
                <a:solidFill>
                  <a:srgbClr val="009999"/>
                </a:solidFill>
                <a:latin typeface="Arial" pitchFamily="34" charset="0"/>
              </a:endParaRPr>
            </a:p>
          </p:txBody>
        </p:sp>
      </p:grpSp>
      <p:grpSp>
        <p:nvGrpSpPr>
          <p:cNvPr id="20494" name="Group 40"/>
          <p:cNvGrpSpPr>
            <a:grpSpLocks noChangeAspect="1"/>
          </p:cNvGrpSpPr>
          <p:nvPr/>
        </p:nvGrpSpPr>
        <p:grpSpPr bwMode="auto">
          <a:xfrm>
            <a:off x="538163" y="5743575"/>
            <a:ext cx="504825" cy="360362"/>
            <a:chOff x="2789" y="2377"/>
            <a:chExt cx="318" cy="227"/>
          </a:xfrm>
        </p:grpSpPr>
        <p:pic>
          <p:nvPicPr>
            <p:cNvPr id="20498" name="Picture 41"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1" y="237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Text Box 42">
              <a:hlinkClick r:id="rId8" action="ppaction://hlinksldjump"/>
            </p:cNvPr>
            <p:cNvSpPr txBox="1">
              <a:spLocks noChangeAspect="1" noChangeArrowheads="1"/>
            </p:cNvSpPr>
            <p:nvPr/>
          </p:nvSpPr>
          <p:spPr bwMode="auto">
            <a:xfrm rot="21110149">
              <a:off x="2789" y="2399"/>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30"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31" name="直接连接符 3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943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511" name="Group 11"/>
          <p:cNvGrpSpPr>
            <a:grpSpLocks noChangeAspect="1"/>
          </p:cNvGrpSpPr>
          <p:nvPr/>
        </p:nvGrpSpPr>
        <p:grpSpPr bwMode="auto">
          <a:xfrm>
            <a:off x="623888" y="3500438"/>
            <a:ext cx="504825" cy="360362"/>
            <a:chOff x="2751" y="2394"/>
            <a:chExt cx="318" cy="227"/>
          </a:xfrm>
        </p:grpSpPr>
        <p:pic>
          <p:nvPicPr>
            <p:cNvPr id="21522" name="Picture 12"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7" y="239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ext Box 13">
              <a:hlinkClick r:id="rId4" action="ppaction://hlinksldjump"/>
            </p:cNvPr>
            <p:cNvSpPr txBox="1">
              <a:spLocks noChangeAspect="1" noChangeArrowheads="1"/>
            </p:cNvSpPr>
            <p:nvPr/>
          </p:nvSpPr>
          <p:spPr bwMode="auto">
            <a:xfrm rot="21110149">
              <a:off x="2751" y="2416"/>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4" action="ppaction://hlinksldjump"/>
                </a:rPr>
                <a:t>click</a:t>
              </a:r>
              <a:endParaRPr lang="en-US" altLang="zh-CN" sz="1000" dirty="0">
                <a:solidFill>
                  <a:srgbClr val="009999"/>
                </a:solidFill>
                <a:latin typeface="Arial" pitchFamily="34" charset="0"/>
              </a:endParaRPr>
            </a:p>
          </p:txBody>
        </p:sp>
      </p:grpSp>
      <p:grpSp>
        <p:nvGrpSpPr>
          <p:cNvPr id="21512" name="Group 14"/>
          <p:cNvGrpSpPr>
            <a:grpSpLocks noChangeAspect="1"/>
          </p:cNvGrpSpPr>
          <p:nvPr/>
        </p:nvGrpSpPr>
        <p:grpSpPr bwMode="auto">
          <a:xfrm>
            <a:off x="624681" y="4443413"/>
            <a:ext cx="504825" cy="360363"/>
            <a:chOff x="2760" y="2391"/>
            <a:chExt cx="318" cy="227"/>
          </a:xfrm>
        </p:grpSpPr>
        <p:pic>
          <p:nvPicPr>
            <p:cNvPr id="21520" name="Picture 15"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5" y="239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Text Box 16">
              <a:hlinkClick r:id="rId5" action="ppaction://hlinksldjump"/>
            </p:cNvPr>
            <p:cNvSpPr txBox="1">
              <a:spLocks noChangeAspect="1" noChangeArrowheads="1"/>
            </p:cNvSpPr>
            <p:nvPr/>
          </p:nvSpPr>
          <p:spPr bwMode="auto">
            <a:xfrm rot="21110149">
              <a:off x="2760" y="2398"/>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21515" name="Text Box 19"/>
          <p:cNvSpPr txBox="1">
            <a:spLocks noChangeArrowheads="1"/>
          </p:cNvSpPr>
          <p:nvPr/>
        </p:nvSpPr>
        <p:spPr bwMode="auto">
          <a:xfrm>
            <a:off x="467544" y="1556792"/>
            <a:ext cx="8352928"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85000"/>
              </a:lnSpc>
              <a:spcBef>
                <a:spcPct val="30000"/>
              </a:spcBef>
            </a:pPr>
            <a:r>
              <a:rPr lang="en-US" altLang="zh-CN" sz="2800" dirty="0" smtClean="0">
                <a:solidFill>
                  <a:schemeClr val="tx1"/>
                </a:solidFill>
              </a:rPr>
              <a:t>Look </a:t>
            </a:r>
            <a:r>
              <a:rPr lang="en-US" altLang="zh-CN" sz="2800" dirty="0">
                <a:solidFill>
                  <a:schemeClr val="tx1"/>
                </a:solidFill>
              </a:rPr>
              <a:t>at the sentences and discuss the implied meanings.</a:t>
            </a:r>
          </a:p>
        </p:txBody>
      </p:sp>
      <p:sp>
        <p:nvSpPr>
          <p:cNvPr id="21516" name="Text Box 20"/>
          <p:cNvSpPr txBox="1">
            <a:spLocks noChangeArrowheads="1"/>
          </p:cNvSpPr>
          <p:nvPr/>
        </p:nvSpPr>
        <p:spPr bwMode="auto">
          <a:xfrm>
            <a:off x="1051203" y="2550411"/>
            <a:ext cx="7920038" cy="312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10000"/>
              </a:lnSpc>
              <a:spcBef>
                <a:spcPct val="30000"/>
              </a:spcBef>
            </a:pPr>
            <a:r>
              <a:rPr lang="en-US" altLang="zh-CN" sz="2400" b="0" dirty="0">
                <a:solidFill>
                  <a:schemeClr val="tx1"/>
                </a:solidFill>
              </a:rPr>
              <a:t>5</a:t>
            </a:r>
            <a:r>
              <a:rPr lang="en-US" altLang="zh-CN" sz="2400" b="0" dirty="0">
                <a:solidFill>
                  <a:schemeClr val="tx1"/>
                </a:solidFill>
                <a:latin typeface="Arial" panose="020B0604020202020204" pitchFamily="34" charset="0"/>
                <a:cs typeface="Arial" panose="020B0604020202020204" pitchFamily="34" charset="0"/>
              </a:rPr>
              <a:t>. How is Mrs. Goodwin’s point of view affected by her own personal experience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30000"/>
              </a:spcBef>
            </a:pPr>
            <a:r>
              <a:rPr lang="en-US" altLang="zh-CN" sz="2400" b="0" dirty="0">
                <a:solidFill>
                  <a:schemeClr val="tx1"/>
                </a:solidFill>
                <a:latin typeface="Arial" panose="020B0604020202020204" pitchFamily="34" charset="0"/>
                <a:cs typeface="Arial" panose="020B0604020202020204" pitchFamily="34" charset="0"/>
              </a:rPr>
              <a:t>6. How is </a:t>
            </a:r>
            <a:r>
              <a:rPr lang="en-US" altLang="zh-CN" sz="2400" b="0" dirty="0" err="1">
                <a:solidFill>
                  <a:schemeClr val="tx1"/>
                </a:solidFill>
                <a:latin typeface="Arial" panose="020B0604020202020204" pitchFamily="34" charset="0"/>
                <a:cs typeface="Arial" panose="020B0604020202020204" pitchFamily="34" charset="0"/>
              </a:rPr>
              <a:t>Lindenfield’s</a:t>
            </a:r>
            <a:r>
              <a:rPr lang="en-US" altLang="zh-CN" sz="2400" b="0" dirty="0">
                <a:solidFill>
                  <a:schemeClr val="tx1"/>
                </a:solidFill>
                <a:latin typeface="Arial" panose="020B0604020202020204" pitchFamily="34" charset="0"/>
                <a:cs typeface="Arial" panose="020B0604020202020204" pitchFamily="34" charset="0"/>
              </a:rPr>
              <a:t> point of view affected by her own personal experiences</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30000"/>
              </a:spcBef>
            </a:pPr>
            <a:r>
              <a:rPr lang="en-US" altLang="zh-CN" sz="2400" b="0" dirty="0">
                <a:solidFill>
                  <a:schemeClr val="tx1"/>
                </a:solidFill>
                <a:latin typeface="Arial" panose="020B0604020202020204" pitchFamily="34" charset="0"/>
                <a:cs typeface="Arial" panose="020B0604020202020204" pitchFamily="34" charset="0"/>
              </a:rPr>
              <a:t>7. What would the first two paragraphs have focused on if they had been presented from the point of view of the students rather than the parents</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grpSp>
        <p:nvGrpSpPr>
          <p:cNvPr id="21517" name="Group 21"/>
          <p:cNvGrpSpPr>
            <a:grpSpLocks noChangeAspect="1"/>
          </p:cNvGrpSpPr>
          <p:nvPr/>
        </p:nvGrpSpPr>
        <p:grpSpPr bwMode="auto">
          <a:xfrm>
            <a:off x="608072" y="2583290"/>
            <a:ext cx="549275" cy="392113"/>
            <a:chOff x="2744" y="2356"/>
            <a:chExt cx="318" cy="227"/>
          </a:xfrm>
        </p:grpSpPr>
        <p:pic>
          <p:nvPicPr>
            <p:cNvPr id="21518" name="Picture 22" descr="38">
              <a:hlinkClick r:id="rId4" action="ppaction://hlinksldjump"/>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59" y="2356"/>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Text Box 23">
              <a:hlinkClick r:id="rId6" action="ppaction://hlinksldjump"/>
            </p:cNvPr>
            <p:cNvSpPr txBox="1">
              <a:spLocks noChangeAspect="1" noChangeArrowheads="1"/>
            </p:cNvSpPr>
            <p:nvPr/>
          </p:nvSpPr>
          <p:spPr bwMode="auto">
            <a:xfrm rot="21110149">
              <a:off x="2744" y="2391"/>
              <a:ext cx="318"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24"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5" name="直接连接符 2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51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Text Box 37"/>
          <p:cNvSpPr txBox="1">
            <a:spLocks noChangeArrowheads="1"/>
          </p:cNvSpPr>
          <p:nvPr/>
        </p:nvSpPr>
        <p:spPr bwMode="auto">
          <a:xfrm>
            <a:off x="395288" y="1628775"/>
            <a:ext cx="820896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10000"/>
              </a:lnSpc>
              <a:spcBef>
                <a:spcPct val="20000"/>
              </a:spcBef>
              <a:buFontTx/>
              <a:buAutoNum type="arabicPeriod"/>
            </a:pPr>
            <a:r>
              <a:rPr lang="en-US" altLang="zh-CN" sz="2800" b="0">
                <a:solidFill>
                  <a:schemeClr val="tx1"/>
                </a:solidFill>
              </a:rPr>
              <a:t>“Will he ever get a job</a:t>
            </a:r>
            <a:r>
              <a:rPr lang="en-US" altLang="zh-CN" sz="2800" b="0">
                <a:solidFill>
                  <a:schemeClr val="tx1"/>
                </a:solidFill>
                <a:latin typeface="Arial Unicode MS" pitchFamily="34" charset="-122"/>
                <a:ea typeface="Arial Unicode MS" pitchFamily="34" charset="-122"/>
                <a:cs typeface="Arial Unicode MS" pitchFamily="34" charset="-122"/>
              </a:rPr>
              <a:t>?</a:t>
            </a:r>
            <a:r>
              <a:rPr lang="en-US" altLang="zh-CN" sz="2800" b="0">
                <a:solidFill>
                  <a:schemeClr val="tx1"/>
                </a:solidFill>
              </a:rPr>
              <a:t>”</a:t>
            </a:r>
          </a:p>
        </p:txBody>
      </p:sp>
      <p:sp>
        <p:nvSpPr>
          <p:cNvPr id="631846" name="Text Box 38"/>
          <p:cNvSpPr txBox="1">
            <a:spLocks noChangeArrowheads="1"/>
          </p:cNvSpPr>
          <p:nvPr/>
        </p:nvSpPr>
        <p:spPr bwMode="auto">
          <a:xfrm>
            <a:off x="971550" y="2205038"/>
            <a:ext cx="76327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a:solidFill>
                  <a:schemeClr val="tx1"/>
                </a:solidFill>
              </a:rPr>
              <a:t>Who is asking the question</a:t>
            </a:r>
            <a:r>
              <a:rPr lang="en-US" altLang="zh-CN" sz="2800" b="0">
                <a:solidFill>
                  <a:schemeClr val="tx1"/>
                </a:solidFill>
                <a:latin typeface="Arial Unicode MS" pitchFamily="34" charset="-122"/>
                <a:ea typeface="Arial Unicode MS" pitchFamily="34" charset="-122"/>
                <a:cs typeface="Arial Unicode MS" pitchFamily="34" charset="-122"/>
              </a:rPr>
              <a:t>?</a:t>
            </a:r>
            <a:r>
              <a:rPr lang="en-US" altLang="zh-CN" sz="2800" b="0">
                <a:solidFill>
                  <a:schemeClr val="tx1"/>
                </a:solidFill>
              </a:rPr>
              <a:t> What mood does it express</a:t>
            </a:r>
            <a:r>
              <a:rPr lang="en-US" altLang="zh-CN" sz="2800" b="0">
                <a:solidFill>
                  <a:schemeClr val="tx1"/>
                </a:solidFill>
                <a:latin typeface="Arial Unicode MS" pitchFamily="34" charset="-122"/>
                <a:ea typeface="Arial Unicode MS" pitchFamily="34" charset="-122"/>
                <a:cs typeface="Arial Unicode MS" pitchFamily="34" charset="-122"/>
              </a:rPr>
              <a:t>?</a:t>
            </a:r>
          </a:p>
        </p:txBody>
      </p:sp>
      <p:sp>
        <p:nvSpPr>
          <p:cNvPr id="631854" name="Text Box 46"/>
          <p:cNvSpPr txBox="1">
            <a:spLocks noChangeArrowheads="1"/>
          </p:cNvSpPr>
          <p:nvPr/>
        </p:nvSpPr>
        <p:spPr bwMode="auto">
          <a:xfrm>
            <a:off x="971550" y="3357563"/>
            <a:ext cx="7704138"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rPr>
              <a:t>The parents are asking the question. </a:t>
            </a:r>
          </a:p>
          <a:p>
            <a:pPr>
              <a:spcBef>
                <a:spcPct val="50000"/>
              </a:spcBef>
            </a:pPr>
            <a:r>
              <a:rPr lang="en-US" altLang="zh-CN" sz="2800" b="0" dirty="0">
                <a:solidFill>
                  <a:srgbClr val="0066CC"/>
                </a:solidFill>
              </a:rPr>
              <a:t>The mood seems to express patience or resignation because the word “ever” suggests that getting a job will take a long time.</a:t>
            </a: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20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mph" presetSubtype="0" fill="hold" grpId="0" nodeType="withEffect">
                                  <p:stCondLst>
                                    <p:cond delay="0"/>
                                  </p:stCondLst>
                                  <p:iterate type="lt">
                                    <p:tmPct val="4000"/>
                                  </p:iterate>
                                  <p:childTnLst>
                                    <p:set>
                                      <p:cBhvr override="childStyle">
                                        <p:cTn id="6" dur="2000" fill="hold"/>
                                        <p:tgtEl>
                                          <p:spTgt spid="631846"/>
                                        </p:tgtEl>
                                        <p:attrNameLst>
                                          <p:attrName>style.color</p:attrName>
                                        </p:attrNameLst>
                                      </p:cBhvr>
                                      <p:to>
                                        <p:clrVal>
                                          <a:schemeClr val="accent1"/>
                                        </p:clrVal>
                                      </p:to>
                                    </p:set>
                                    <p:set>
                                      <p:cBhvr>
                                        <p:cTn id="7" dur="2000" fill="hold"/>
                                        <p:tgtEl>
                                          <p:spTgt spid="631846"/>
                                        </p:tgtEl>
                                        <p:attrNameLst>
                                          <p:attrName>fillcolor</p:attrName>
                                        </p:attrNameLst>
                                      </p:cBhvr>
                                      <p:to>
                                        <p:clrVal>
                                          <a:schemeClr val="accent1"/>
                                        </p:clrVal>
                                      </p:to>
                                    </p:set>
                                    <p:set>
                                      <p:cBhvr>
                                        <p:cTn id="8" dur="2000" fill="hold"/>
                                        <p:tgtEl>
                                          <p:spTgt spid="631846"/>
                                        </p:tgtEl>
                                        <p:attrNameLst>
                                          <p:attrName>fill.type</p:attrName>
                                        </p:attrNameLst>
                                      </p:cBhvr>
                                      <p:to>
                                        <p:strVal val="solid"/>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1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46" grpId="0"/>
      <p:bldP spid="6318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Text Box 16"/>
          <p:cNvSpPr txBox="1">
            <a:spLocks noChangeArrowheads="1"/>
          </p:cNvSpPr>
          <p:nvPr/>
        </p:nvSpPr>
        <p:spPr bwMode="auto">
          <a:xfrm>
            <a:off x="431800" y="1556792"/>
            <a:ext cx="8208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800" b="0" i="1" dirty="0">
                <a:solidFill>
                  <a:schemeClr val="tx1"/>
                </a:solidFill>
                <a:latin typeface="Arial" panose="020B0604020202020204" pitchFamily="34" charset="0"/>
                <a:cs typeface="Arial" panose="020B0604020202020204" pitchFamily="34" charset="0"/>
              </a:rPr>
              <a:t>2. </a:t>
            </a:r>
            <a:r>
              <a:rPr lang="en-US" altLang="zh-CN" sz="2800" b="0" dirty="0">
                <a:solidFill>
                  <a:schemeClr val="tx1"/>
                </a:solidFill>
                <a:latin typeface="Arial" panose="020B0604020202020204" pitchFamily="34" charset="0"/>
                <a:cs typeface="Arial" panose="020B0604020202020204" pitchFamily="34" charset="0"/>
              </a:rPr>
              <a:t>Who describes Generation Y as “rebels without a cause”</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800" b="0" dirty="0">
                <a:solidFill>
                  <a:schemeClr val="tx1"/>
                </a:solidFill>
                <a:latin typeface="Arial" panose="020B0604020202020204" pitchFamily="34" charset="0"/>
                <a:cs typeface="Arial" panose="020B0604020202020204" pitchFamily="34" charset="0"/>
              </a:rPr>
              <a:t>  Is it a fair description</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896021" name="Text Box 21"/>
          <p:cNvSpPr txBox="1">
            <a:spLocks noChangeArrowheads="1"/>
          </p:cNvSpPr>
          <p:nvPr/>
        </p:nvSpPr>
        <p:spPr bwMode="auto">
          <a:xfrm>
            <a:off x="684213" y="2708920"/>
            <a:ext cx="770413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Book Antiqua" panose="02040602050305030304" pitchFamily="18" charset="0"/>
              </a:rPr>
              <a:t>This is the writer’s description to indicate that this generation is rebelling against parents or society, but they have nothing </a:t>
            </a:r>
            <a:r>
              <a:rPr lang="en-US" altLang="zh-CN" sz="2800" b="0" dirty="0" smtClean="0">
                <a:solidFill>
                  <a:srgbClr val="0066CC"/>
                </a:solidFill>
                <a:latin typeface="Book Antiqua" panose="02040602050305030304" pitchFamily="18" charset="0"/>
              </a:rPr>
              <a:t>particular </a:t>
            </a:r>
            <a:r>
              <a:rPr lang="en-US" altLang="zh-CN" sz="2800" b="0" dirty="0">
                <a:solidFill>
                  <a:srgbClr val="0066CC"/>
                </a:solidFill>
                <a:latin typeface="Book Antiqua" panose="02040602050305030304" pitchFamily="18" charset="0"/>
              </a:rPr>
              <a:t>to rebel against.</a:t>
            </a:r>
          </a:p>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This does not seem very fair because the students are trying to find work – it is just that  they don’t like their parents nagging them. </a:t>
            </a:r>
          </a:p>
        </p:txBody>
      </p:sp>
      <p:pic>
        <p:nvPicPr>
          <p:cNvPr id="1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sp>
        <p:nvSpPr>
          <p:cNvPr id="2" name="等腰三角形 1">
            <a:hlinkClick r:id="rId4" action="ppaction://hlinksldjump"/>
          </p:cNvPr>
          <p:cNvSpPr/>
          <p:nvPr/>
        </p:nvSpPr>
        <p:spPr>
          <a:xfrm>
            <a:off x="8640762" y="6381328"/>
            <a:ext cx="107702"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9739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6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0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ext Box 16"/>
          <p:cNvSpPr txBox="1">
            <a:spLocks noChangeArrowheads="1"/>
          </p:cNvSpPr>
          <p:nvPr/>
        </p:nvSpPr>
        <p:spPr bwMode="auto">
          <a:xfrm>
            <a:off x="395288" y="1628775"/>
            <a:ext cx="8208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800" b="0" dirty="0">
                <a:solidFill>
                  <a:schemeClr val="tx1"/>
                </a:solidFill>
                <a:latin typeface="Arial" panose="020B0604020202020204" pitchFamily="34" charset="0"/>
                <a:cs typeface="Arial" panose="020B0604020202020204" pitchFamily="34" charset="0"/>
              </a:rPr>
              <a:t>3</a:t>
            </a:r>
            <a:r>
              <a:rPr lang="en-US" altLang="zh-CN" sz="2800" b="0" i="1"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Jack “walked into the university careers service and straight back out again”. </a:t>
            </a:r>
          </a:p>
        </p:txBody>
      </p:sp>
      <p:sp>
        <p:nvSpPr>
          <p:cNvPr id="897041" name="Text Box 17"/>
          <p:cNvSpPr txBox="1">
            <a:spLocks noChangeArrowheads="1"/>
          </p:cNvSpPr>
          <p:nvPr/>
        </p:nvSpPr>
        <p:spPr bwMode="auto">
          <a:xfrm>
            <a:off x="757238" y="2708275"/>
            <a:ext cx="81359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800" b="0" dirty="0">
                <a:solidFill>
                  <a:schemeClr val="tx1"/>
                </a:solidFill>
                <a:latin typeface="Arial" panose="020B0604020202020204" pitchFamily="34" charset="0"/>
                <a:cs typeface="Arial" panose="020B0604020202020204" pitchFamily="34" charset="0"/>
              </a:rPr>
              <a:t>What does this suggest about Jack’s character</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897045" name="Text Box 21"/>
          <p:cNvSpPr txBox="1">
            <a:spLocks noChangeArrowheads="1"/>
          </p:cNvSpPr>
          <p:nvPr/>
        </p:nvSpPr>
        <p:spPr bwMode="auto">
          <a:xfrm>
            <a:off x="788718" y="3429000"/>
            <a:ext cx="81359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It suggests that Jack is not very determined. As soon as he saw the queue he left without waiting and without trying to ask about jobs or careers.</a:t>
            </a: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0"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026" y="4994272"/>
            <a:ext cx="3608360" cy="1844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walk”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39" y="4994272"/>
            <a:ext cx="1819275" cy="170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4994272"/>
            <a:ext cx="1819275" cy="170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467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173"/>
                                        </p:tgtEl>
                                        <p:attrNameLst>
                                          <p:attrName>style.visibility</p:attrName>
                                        </p:attrNameLst>
                                      </p:cBhvr>
                                      <p:to>
                                        <p:strVal val="visible"/>
                                      </p:to>
                                    </p:set>
                                    <p:animEffect transition="in" filter="wipe(left)">
                                      <p:cBhvr>
                                        <p:cTn id="14" dur="500"/>
                                        <p:tgtEl>
                                          <p:spTgt spid="717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97045"/>
                                        </p:tgtEl>
                                        <p:attrNameLst>
                                          <p:attrName>style.visibility</p:attrName>
                                        </p:attrNameLst>
                                      </p:cBhvr>
                                      <p:to>
                                        <p:strVal val="visible"/>
                                      </p:to>
                                    </p:set>
                                  </p:childTnLst>
                                </p:cTn>
                              </p:par>
                              <p:par>
                                <p:cTn id="24" presetID="16" presetClass="emph" presetSubtype="0" fill="hold" grpId="0" nodeType="withEffect">
                                  <p:stCondLst>
                                    <p:cond delay="0"/>
                                  </p:stCondLst>
                                  <p:iterate type="lt">
                                    <p:tmPct val="4000"/>
                                  </p:iterate>
                                  <p:childTnLst>
                                    <p:set>
                                      <p:cBhvr override="childStyle">
                                        <p:cTn id="25" dur="2000" fill="hold"/>
                                        <p:tgtEl>
                                          <p:spTgt spid="897041"/>
                                        </p:tgtEl>
                                        <p:attrNameLst>
                                          <p:attrName>style.color</p:attrName>
                                        </p:attrNameLst>
                                      </p:cBhvr>
                                      <p:to>
                                        <p:clrVal>
                                          <a:schemeClr val="accent1"/>
                                        </p:clrVal>
                                      </p:to>
                                    </p:set>
                                    <p:set>
                                      <p:cBhvr>
                                        <p:cTn id="26" dur="2000" fill="hold"/>
                                        <p:tgtEl>
                                          <p:spTgt spid="897041"/>
                                        </p:tgtEl>
                                        <p:attrNameLst>
                                          <p:attrName>fillcolor</p:attrName>
                                        </p:attrNameLst>
                                      </p:cBhvr>
                                      <p:to>
                                        <p:clrVal>
                                          <a:schemeClr val="accent1"/>
                                        </p:clrVal>
                                      </p:to>
                                    </p:set>
                                    <p:set>
                                      <p:cBhvr>
                                        <p:cTn id="27" dur="2000" fill="hold"/>
                                        <p:tgtEl>
                                          <p:spTgt spid="89704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41" grpId="0"/>
      <p:bldP spid="8970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Text Box 13"/>
          <p:cNvSpPr txBox="1">
            <a:spLocks noChangeArrowheads="1"/>
          </p:cNvSpPr>
          <p:nvPr/>
        </p:nvSpPr>
        <p:spPr bwMode="auto">
          <a:xfrm>
            <a:off x="382558" y="1484784"/>
            <a:ext cx="9590042"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800" b="0" dirty="0">
                <a:solidFill>
                  <a:schemeClr val="tx1"/>
                </a:solidFill>
                <a:latin typeface="Arial" panose="020B0604020202020204" pitchFamily="34" charset="0"/>
                <a:cs typeface="Arial" panose="020B0604020202020204" pitchFamily="34" charset="0"/>
              </a:rPr>
              <a:t>4.</a:t>
            </a:r>
            <a:r>
              <a:rPr lang="en-US" altLang="zh-CN" sz="2800" b="0" i="1" dirty="0">
                <a:solidFill>
                  <a:schemeClr val="tx1"/>
                </a:solidFill>
                <a:latin typeface="Arial" panose="020B0604020202020204" pitchFamily="34" charset="0"/>
                <a:cs typeface="Arial" panose="020B0604020202020204" pitchFamily="34" charset="0"/>
              </a:rPr>
              <a:t> </a:t>
            </a:r>
            <a:r>
              <a:rPr lang="en-US" altLang="zh-CN" sz="2800" b="0" dirty="0">
                <a:solidFill>
                  <a:schemeClr val="tx1"/>
                </a:solidFill>
                <a:latin typeface="Arial" panose="020B0604020202020204" pitchFamily="34" charset="0"/>
                <a:cs typeface="Arial" panose="020B0604020202020204" pitchFamily="34" charset="0"/>
              </a:rPr>
              <a:t>Jack spent the summer  “hiding”.</a:t>
            </a:r>
            <a:r>
              <a:rPr lang="en-US" altLang="zh-CN" sz="2800" b="0" dirty="0">
                <a:solidFill>
                  <a:srgbClr val="1B416F"/>
                </a:solidFill>
                <a:latin typeface="Arial" panose="020B0604020202020204" pitchFamily="34" charset="0"/>
                <a:cs typeface="Arial" panose="020B0604020202020204" pitchFamily="34" charset="0"/>
              </a:rPr>
              <a:t>  </a:t>
            </a:r>
          </a:p>
          <a:p>
            <a:r>
              <a:rPr lang="en-US" altLang="zh-CN" sz="2800" b="0" dirty="0">
                <a:solidFill>
                  <a:schemeClr val="tx1"/>
                </a:solidFill>
                <a:latin typeface="Arial" panose="020B0604020202020204" pitchFamily="34" charset="0"/>
                <a:cs typeface="Arial" panose="020B0604020202020204" pitchFamily="34" charset="0"/>
              </a:rPr>
              <a:t>    Hiding from what</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r>
              <a:rPr lang="en-US" altLang="zh-CN" sz="2800" b="0" dirty="0">
                <a:solidFill>
                  <a:schemeClr val="tx1"/>
                </a:solidFill>
                <a:latin typeface="Arial" panose="020B0604020202020204" pitchFamily="34" charset="0"/>
                <a:cs typeface="Arial" panose="020B0604020202020204" pitchFamily="34" charset="0"/>
              </a:rPr>
              <a:t> Why are quotation </a:t>
            </a:r>
            <a:r>
              <a:rPr lang="en-US" altLang="zh-CN" sz="2800" b="0" dirty="0" smtClean="0">
                <a:solidFill>
                  <a:schemeClr val="tx1"/>
                </a:solidFill>
                <a:latin typeface="Arial" panose="020B0604020202020204" pitchFamily="34" charset="0"/>
                <a:cs typeface="Arial" panose="020B0604020202020204" pitchFamily="34" charset="0"/>
              </a:rPr>
              <a:t>marks used</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a:p>
            <a:pPr>
              <a:lnSpc>
                <a:spcPct val="110000"/>
              </a:lnSpc>
              <a:spcBef>
                <a:spcPct val="20000"/>
              </a:spcBef>
            </a:pPr>
            <a:endParaRPr lang="en-US" altLang="zh-CN" sz="2800" b="0" i="1" dirty="0">
              <a:solidFill>
                <a:schemeClr val="tx1"/>
              </a:solidFill>
            </a:endParaRPr>
          </a:p>
        </p:txBody>
      </p:sp>
      <p:sp>
        <p:nvSpPr>
          <p:cNvPr id="1011727" name="Text Box 15"/>
          <p:cNvSpPr txBox="1">
            <a:spLocks noChangeArrowheads="1"/>
          </p:cNvSpPr>
          <p:nvPr/>
        </p:nvSpPr>
        <p:spPr bwMode="auto">
          <a:xfrm>
            <a:off x="611560" y="2564904"/>
            <a:ext cx="820891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Hiding from the world of work, staying at home and not looking for a job. </a:t>
            </a:r>
          </a:p>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The quotation marks tell us that he wasn’t literally hiding, he just spent a lot of time at home.</a:t>
            </a: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0" name="直接连接符 1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1265" name="Picture 1">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4666871"/>
            <a:ext cx="5040560" cy="20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453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1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265"/>
                                        </p:tgtEl>
                                        <p:attrNameLst>
                                          <p:attrName>style.visibility</p:attrName>
                                        </p:attrNameLst>
                                      </p:cBhvr>
                                      <p:to>
                                        <p:strVal val="visible"/>
                                      </p:to>
                                    </p:set>
                                    <p:animEffect transition="in" filter="fade">
                                      <p:cBhvr>
                                        <p:cTn id="11" dur="1000"/>
                                        <p:tgtEl>
                                          <p:spTgt spid="11265"/>
                                        </p:tgtEl>
                                      </p:cBhvr>
                                    </p:animEffect>
                                    <p:anim calcmode="lin" valueType="num">
                                      <p:cBhvr>
                                        <p:cTn id="12" dur="1000" fill="hold"/>
                                        <p:tgtEl>
                                          <p:spTgt spid="11265"/>
                                        </p:tgtEl>
                                        <p:attrNameLst>
                                          <p:attrName>ppt_x</p:attrName>
                                        </p:attrNameLst>
                                      </p:cBhvr>
                                      <p:tavLst>
                                        <p:tav tm="0">
                                          <p:val>
                                            <p:strVal val="#ppt_x"/>
                                          </p:val>
                                        </p:tav>
                                        <p:tav tm="100000">
                                          <p:val>
                                            <p:strVal val="#ppt_x"/>
                                          </p:val>
                                        </p:tav>
                                      </p:tavLst>
                                    </p:anim>
                                    <p:anim calcmode="lin" valueType="num">
                                      <p:cBhvr>
                                        <p:cTn id="13" dur="1000" fill="hold"/>
                                        <p:tgtEl>
                                          <p:spTgt spid="112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4293096"/>
            <a:ext cx="3672408" cy="2564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3" name="Text Box 13"/>
          <p:cNvSpPr txBox="1">
            <a:spLocks noChangeArrowheads="1"/>
          </p:cNvSpPr>
          <p:nvPr/>
        </p:nvSpPr>
        <p:spPr bwMode="auto">
          <a:xfrm>
            <a:off x="395288" y="1628775"/>
            <a:ext cx="82089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800" b="0" dirty="0">
                <a:solidFill>
                  <a:schemeClr val="tx1"/>
                </a:solidFill>
                <a:latin typeface="Arial" panose="020B0604020202020204" pitchFamily="34" charset="0"/>
                <a:cs typeface="Arial" panose="020B0604020202020204" pitchFamily="34" charset="0"/>
              </a:rPr>
              <a:t>5. How is Mrs. Goodwin’s point of view affected by her own personal experience</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1012751" name="Text Box 15"/>
          <p:cNvSpPr txBox="1">
            <a:spLocks noChangeArrowheads="1"/>
          </p:cNvSpPr>
          <p:nvPr/>
        </p:nvSpPr>
        <p:spPr bwMode="auto">
          <a:xfrm>
            <a:off x="611560" y="2708274"/>
            <a:ext cx="828092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In one way her experience hasn’t affected her attitude. She left school and went immediately to a job (without going to university) and has been working full-time since then and yet she is sympathetic and takes a soft line.</a:t>
            </a:r>
          </a:p>
        </p:txBody>
      </p:sp>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0" name="直接连接符 1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01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2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13"/>
          <p:cNvSpPr txBox="1">
            <a:spLocks noChangeArrowheads="1"/>
          </p:cNvSpPr>
          <p:nvPr/>
        </p:nvSpPr>
        <p:spPr bwMode="auto">
          <a:xfrm>
            <a:off x="244274" y="1611685"/>
            <a:ext cx="82089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800" b="0" dirty="0">
                <a:solidFill>
                  <a:schemeClr val="tx1"/>
                </a:solidFill>
                <a:latin typeface="Arial" panose="020B0604020202020204" pitchFamily="34" charset="0"/>
                <a:cs typeface="Arial" panose="020B0604020202020204" pitchFamily="34" charset="0"/>
              </a:rPr>
              <a:t>6. How is </a:t>
            </a:r>
            <a:r>
              <a:rPr lang="en-US" altLang="zh-CN" sz="2800" b="0" dirty="0" err="1">
                <a:solidFill>
                  <a:schemeClr val="tx1"/>
                </a:solidFill>
                <a:latin typeface="Arial" panose="020B0604020202020204" pitchFamily="34" charset="0"/>
                <a:cs typeface="Arial" panose="020B0604020202020204" pitchFamily="34" charset="0"/>
              </a:rPr>
              <a:t>Lindenfield’s</a:t>
            </a:r>
            <a:r>
              <a:rPr lang="en-US" altLang="zh-CN" sz="2800" b="0" dirty="0">
                <a:solidFill>
                  <a:schemeClr val="tx1"/>
                </a:solidFill>
                <a:latin typeface="Arial" panose="020B0604020202020204" pitchFamily="34" charset="0"/>
                <a:cs typeface="Arial" panose="020B0604020202020204" pitchFamily="34" charset="0"/>
              </a:rPr>
              <a:t> point of view affected by her own personal experiences</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1013775" name="Text Box 15"/>
          <p:cNvSpPr txBox="1">
            <a:spLocks noChangeArrowheads="1"/>
          </p:cNvSpPr>
          <p:nvPr/>
        </p:nvSpPr>
        <p:spPr bwMode="auto">
          <a:xfrm>
            <a:off x="619816" y="2708920"/>
            <a:ext cx="7984632"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Her personal experience was that she worked in a bar before finding her first proper job as an aerial photographic assistant. So she says such work is a great networking opportunity. If new graduates are good at such work and bright, cheerful and polite, they will soon be promoted. Her personal experience thus reflects – or perhaps has created – her point of view.</a:t>
            </a:r>
          </a:p>
        </p:txBody>
      </p:sp>
      <p:pic>
        <p:nvPicPr>
          <p:cNvPr id="1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66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13"/>
          <p:cNvSpPr txBox="1">
            <a:spLocks noChangeArrowheads="1"/>
          </p:cNvSpPr>
          <p:nvPr/>
        </p:nvSpPr>
        <p:spPr bwMode="auto">
          <a:xfrm>
            <a:off x="343266" y="1611685"/>
            <a:ext cx="8497192"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10000"/>
              </a:lnSpc>
              <a:spcBef>
                <a:spcPct val="30000"/>
              </a:spcBef>
            </a:pPr>
            <a:r>
              <a:rPr lang="en-US" altLang="zh-CN" sz="2800" b="0" dirty="0">
                <a:solidFill>
                  <a:schemeClr val="tx1"/>
                </a:solidFill>
                <a:latin typeface="Arial" panose="020B0604020202020204" pitchFamily="34" charset="0"/>
                <a:cs typeface="Arial" panose="020B0604020202020204" pitchFamily="34" charset="0"/>
              </a:rPr>
              <a:t>7. What would the first two paragraphs have focused on if they had been presented from the point of view of the students rather than the parents</a:t>
            </a:r>
            <a:r>
              <a:rPr lang="en-US" altLang="zh-CN" sz="28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1014799" name="Text Box 15"/>
          <p:cNvSpPr txBox="1">
            <a:spLocks noChangeArrowheads="1"/>
          </p:cNvSpPr>
          <p:nvPr/>
        </p:nvSpPr>
        <p:spPr bwMode="auto">
          <a:xfrm>
            <a:off x="704520" y="3356992"/>
            <a:ext cx="813593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rgbClr val="0066CC"/>
                </a:solidFill>
                <a:latin typeface="Times New Roman" panose="02020603050405020304" pitchFamily="18" charset="0"/>
                <a:cs typeface="Times New Roman" panose="02020603050405020304" pitchFamily="18" charset="0"/>
              </a:rPr>
              <a:t>The first two paragraphs would have focused on the need for the new graduates to rest for a bit after their hard studies. It is OK for students to relax with the TV or to socialize with friends for a while, then they can start a serious search for employment after that.</a:t>
            </a:r>
          </a:p>
        </p:txBody>
      </p:sp>
      <p:pic>
        <p:nvPicPr>
          <p:cNvPr id="1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标题 1"/>
          <p:cNvSpPr>
            <a:spLocks noGrp="1"/>
          </p:cNvSpPr>
          <p:nvPr>
            <p:ph type="title"/>
          </p:nvPr>
        </p:nvSpPr>
        <p:spPr>
          <a:xfrm>
            <a:off x="212772" y="256654"/>
            <a:ext cx="8229600" cy="1143000"/>
          </a:xfrm>
        </p:spPr>
        <p:txBody>
          <a:bodyPr/>
          <a:lstStyle/>
          <a:p>
            <a:r>
              <a:rPr lang="en-US" altLang="zh-CN" b="1" dirty="0"/>
              <a:t>Text </a:t>
            </a:r>
            <a:r>
              <a:rPr lang="en-US" altLang="zh-CN" b="1" dirty="0" smtClean="0"/>
              <a:t>Interpretation</a:t>
            </a:r>
            <a:endParaRPr lang="zh-CN" altLang="en-US" b="1" dirty="0"/>
          </a:p>
        </p:txBody>
      </p:sp>
      <p:cxnSp>
        <p:nvCxnSpPr>
          <p:cNvPr id="20" name="直接连接符 1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584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4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79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13" name="Text Box 13"/>
          <p:cNvSpPr txBox="1">
            <a:spLocks noChangeArrowheads="1"/>
          </p:cNvSpPr>
          <p:nvPr/>
        </p:nvSpPr>
        <p:spPr bwMode="auto">
          <a:xfrm>
            <a:off x="755650" y="4562475"/>
            <a:ext cx="7704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47114" name="Text Box 14"/>
          <p:cNvSpPr txBox="1">
            <a:spLocks noChangeArrowheads="1"/>
          </p:cNvSpPr>
          <p:nvPr/>
        </p:nvSpPr>
        <p:spPr bwMode="auto">
          <a:xfrm>
            <a:off x="828674" y="1683374"/>
            <a:ext cx="8029575"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Those memories of forking out thousands of pounds a year so that he could eat well and go to the odd party, began to fade. </a:t>
            </a:r>
            <a:r>
              <a:rPr lang="en-US" altLang="zh-CN" sz="2400" b="0" dirty="0" smtClean="0">
                <a:solidFill>
                  <a:schemeClr val="tx1"/>
                </a:solidFill>
                <a:latin typeface="Arial" panose="020B0604020202020204" pitchFamily="34" charset="0"/>
                <a:cs typeface="Arial" panose="020B0604020202020204" pitchFamily="34" charset="0"/>
              </a:rPr>
              <a:t>Until</a:t>
            </a:r>
            <a:r>
              <a:rPr lang="zh-CN" altLang="en-US" sz="2400" b="0" dirty="0">
                <a:solidFill>
                  <a:schemeClr val="tx1"/>
                </a:solidFill>
                <a:latin typeface="Arial" panose="020B0604020202020204" pitchFamily="34" charset="0"/>
                <a:cs typeface="Arial" panose="020B0604020202020204" pitchFamily="34" charset="0"/>
              </a:rPr>
              <a:t> </a:t>
            </a:r>
            <a:r>
              <a:rPr lang="en-US" altLang="zh-CN" sz="2400" b="0" dirty="0" smtClean="0">
                <a:solidFill>
                  <a:schemeClr val="tx1"/>
                </a:solidFill>
                <a:latin typeface="Arial" panose="020B0604020202020204" pitchFamily="34" charset="0"/>
                <a:cs typeface="Arial" panose="020B0604020202020204" pitchFamily="34" charset="0"/>
              </a:rPr>
              <a:t>now. </a:t>
            </a:r>
            <a:r>
              <a:rPr lang="en-US" altLang="zh-CN" sz="2400" b="0" dirty="0">
                <a:solidFill>
                  <a:schemeClr val="tx1"/>
                </a:solidFill>
                <a:latin typeface="Arial" panose="020B0604020202020204" pitchFamily="34" charset="0"/>
                <a:cs typeface="Arial" panose="020B0604020202020204" pitchFamily="34" charset="0"/>
              </a:rPr>
              <a:t>(</a:t>
            </a:r>
            <a:r>
              <a:rPr lang="en-US" altLang="zh-CN" sz="2400" b="0" dirty="0" smtClean="0">
                <a:solidFill>
                  <a:schemeClr val="tx1"/>
                </a:solidFill>
                <a:latin typeface="Arial" panose="020B0604020202020204" pitchFamily="34" charset="0"/>
                <a:cs typeface="Arial" panose="020B0604020202020204" pitchFamily="34" charset="0"/>
              </a:rPr>
              <a:t>Para. </a:t>
            </a:r>
            <a:r>
              <a:rPr lang="en-US" altLang="zh-CN" sz="2400" b="0" dirty="0">
                <a:solidFill>
                  <a:schemeClr val="tx1"/>
                </a:solidFill>
                <a:latin typeface="Arial" panose="020B0604020202020204" pitchFamily="34" charset="0"/>
                <a:cs typeface="Arial" panose="020B0604020202020204" pitchFamily="34" charset="0"/>
              </a:rPr>
              <a:t>1)</a:t>
            </a:r>
          </a:p>
          <a:p>
            <a:pPr>
              <a:spcBef>
                <a:spcPct val="2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This former scion of Generation Y has morphed overnight into a member of Generation Grant. (</a:t>
            </a:r>
            <a:r>
              <a:rPr lang="en-US" altLang="zh-CN" sz="2400" b="0" dirty="0" smtClean="0">
                <a:solidFill>
                  <a:schemeClr val="tx1"/>
                </a:solidFill>
                <a:latin typeface="Arial" panose="020B0604020202020204" pitchFamily="34" charset="0"/>
                <a:cs typeface="Arial" panose="020B0604020202020204" pitchFamily="34" charset="0"/>
              </a:rPr>
              <a:t>Para. </a:t>
            </a:r>
            <a:r>
              <a:rPr lang="en-US" altLang="zh-CN" sz="2400" b="0" dirty="0">
                <a:solidFill>
                  <a:schemeClr val="tx1"/>
                </a:solidFill>
                <a:latin typeface="Arial" panose="020B0604020202020204" pitchFamily="34" charset="0"/>
                <a:cs typeface="Arial" panose="020B0604020202020204" pitchFamily="34" charset="0"/>
              </a:rPr>
              <a:t>2 )</a:t>
            </a:r>
          </a:p>
          <a:p>
            <a:pPr>
              <a:spcBef>
                <a:spcPct val="2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Then I applied for the Civil Service fast stream. I passed the exams, but at the interviews they accused me of being ‘too detached’ and talking in language that was ‘too technocratic’, which I didn’t think possible, but obviously it is. (</a:t>
            </a:r>
            <a:r>
              <a:rPr lang="en-US" altLang="zh-CN" sz="2400" b="0" dirty="0" smtClean="0">
                <a:solidFill>
                  <a:schemeClr val="tx1"/>
                </a:solidFill>
                <a:latin typeface="Arial" panose="020B0604020202020204" pitchFamily="34" charset="0"/>
                <a:cs typeface="Arial" panose="020B0604020202020204" pitchFamily="34" charset="0"/>
              </a:rPr>
              <a:t>Para. </a:t>
            </a:r>
            <a:r>
              <a:rPr lang="en-US" altLang="zh-CN" sz="2400" b="0" dirty="0">
                <a:solidFill>
                  <a:schemeClr val="tx1"/>
                </a:solidFill>
                <a:latin typeface="Arial" panose="020B0604020202020204" pitchFamily="34" charset="0"/>
                <a:cs typeface="Arial" panose="020B0604020202020204" pitchFamily="34" charset="0"/>
              </a:rPr>
              <a:t>5)</a:t>
            </a:r>
          </a:p>
          <a:p>
            <a:pPr>
              <a:spcBef>
                <a:spcPct val="2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For the rest it is 9-to-5 “chilling” before heading to the pub. (</a:t>
            </a:r>
            <a:r>
              <a:rPr lang="en-US" altLang="zh-CN" sz="2400" b="0" dirty="0" smtClean="0">
                <a:solidFill>
                  <a:schemeClr val="tx1"/>
                </a:solidFill>
                <a:latin typeface="Arial" panose="020B0604020202020204" pitchFamily="34" charset="0"/>
                <a:cs typeface="Arial" panose="020B0604020202020204" pitchFamily="34" charset="0"/>
              </a:rPr>
              <a:t>Para. </a:t>
            </a:r>
            <a:r>
              <a:rPr lang="en-US" altLang="zh-CN" sz="2400" b="0" dirty="0">
                <a:solidFill>
                  <a:schemeClr val="tx1"/>
                </a:solidFill>
                <a:latin typeface="Arial" panose="020B0604020202020204" pitchFamily="34" charset="0"/>
                <a:cs typeface="Arial" panose="020B0604020202020204" pitchFamily="34" charset="0"/>
              </a:rPr>
              <a:t>6)</a:t>
            </a:r>
          </a:p>
        </p:txBody>
      </p:sp>
      <p:grpSp>
        <p:nvGrpSpPr>
          <p:cNvPr id="47116" name="Group 18"/>
          <p:cNvGrpSpPr>
            <a:grpSpLocks/>
          </p:cNvGrpSpPr>
          <p:nvPr/>
        </p:nvGrpSpPr>
        <p:grpSpPr bwMode="auto">
          <a:xfrm>
            <a:off x="337489" y="1772108"/>
            <a:ext cx="504825" cy="360362"/>
            <a:chOff x="2743" y="2348"/>
            <a:chExt cx="318" cy="227"/>
          </a:xfrm>
        </p:grpSpPr>
        <p:pic>
          <p:nvPicPr>
            <p:cNvPr id="47126" name="Picture 19"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81" y="2348"/>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7" name="Text Box 20">
              <a:hlinkClick r:id="" action="ppaction://noaction"/>
            </p:cNvPr>
            <p:cNvSpPr txBox="1">
              <a:spLocks noChangeArrowheads="1"/>
            </p:cNvSpPr>
            <p:nvPr/>
          </p:nvSpPr>
          <p:spPr bwMode="auto">
            <a:xfrm rot="21110149">
              <a:off x="2743" y="2370"/>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4" action="ppaction://hlinksldjump"/>
                </a:rPr>
                <a:t>click</a:t>
              </a:r>
              <a:endParaRPr lang="en-US" altLang="zh-CN" sz="1000" dirty="0">
                <a:solidFill>
                  <a:srgbClr val="009999"/>
                </a:solidFill>
                <a:latin typeface="Arial" pitchFamily="34" charset="0"/>
              </a:endParaRPr>
            </a:p>
          </p:txBody>
        </p:sp>
      </p:grpSp>
      <p:grpSp>
        <p:nvGrpSpPr>
          <p:cNvPr id="47117" name="Group 21"/>
          <p:cNvGrpSpPr>
            <a:grpSpLocks/>
          </p:cNvGrpSpPr>
          <p:nvPr/>
        </p:nvGrpSpPr>
        <p:grpSpPr bwMode="auto">
          <a:xfrm>
            <a:off x="324790" y="2942431"/>
            <a:ext cx="504825" cy="360362"/>
            <a:chOff x="2780" y="2387"/>
            <a:chExt cx="318" cy="227"/>
          </a:xfrm>
        </p:grpSpPr>
        <p:pic>
          <p:nvPicPr>
            <p:cNvPr id="47124" name="Picture 22"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3" y="238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5" name="Text Box 23">
              <a:hlinkClick r:id="" action="ppaction://noaction"/>
            </p:cNvPr>
            <p:cNvSpPr txBox="1">
              <a:spLocks noChangeArrowheads="1"/>
            </p:cNvSpPr>
            <p:nvPr/>
          </p:nvSpPr>
          <p:spPr bwMode="auto">
            <a:xfrm rot="21110149">
              <a:off x="2780" y="2416"/>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grpSp>
        <p:nvGrpSpPr>
          <p:cNvPr id="47118" name="Group 24"/>
          <p:cNvGrpSpPr>
            <a:grpSpLocks/>
          </p:cNvGrpSpPr>
          <p:nvPr/>
        </p:nvGrpSpPr>
        <p:grpSpPr bwMode="auto">
          <a:xfrm>
            <a:off x="353878" y="3754437"/>
            <a:ext cx="504825" cy="360363"/>
            <a:chOff x="2789" y="2119"/>
            <a:chExt cx="318" cy="227"/>
          </a:xfrm>
        </p:grpSpPr>
        <p:pic>
          <p:nvPicPr>
            <p:cNvPr id="47122" name="Picture 25"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19"/>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3" name="Text Box 26">
              <a:hlinkClick r:id="" action="ppaction://noaction"/>
            </p:cNvPr>
            <p:cNvSpPr txBox="1">
              <a:spLocks noChangeArrowheads="1"/>
            </p:cNvSpPr>
            <p:nvPr/>
          </p:nvSpPr>
          <p:spPr bwMode="auto">
            <a:xfrm rot="21110149">
              <a:off x="2789" y="2141"/>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5" action="ppaction://hlinksldjump"/>
                </a:rPr>
                <a:t>click</a:t>
              </a:r>
              <a:endParaRPr lang="en-US" altLang="zh-CN" sz="1000" dirty="0">
                <a:solidFill>
                  <a:srgbClr val="009999"/>
                </a:solidFill>
                <a:latin typeface="Arial" pitchFamily="34" charset="0"/>
              </a:endParaRPr>
            </a:p>
          </p:txBody>
        </p:sp>
      </p:grpSp>
      <p:grpSp>
        <p:nvGrpSpPr>
          <p:cNvPr id="47119" name="Group 27"/>
          <p:cNvGrpSpPr>
            <a:grpSpLocks/>
          </p:cNvGrpSpPr>
          <p:nvPr/>
        </p:nvGrpSpPr>
        <p:grpSpPr bwMode="auto">
          <a:xfrm>
            <a:off x="441326" y="5684838"/>
            <a:ext cx="504825" cy="360363"/>
            <a:chOff x="2818" y="2277"/>
            <a:chExt cx="318" cy="227"/>
          </a:xfrm>
        </p:grpSpPr>
        <p:pic>
          <p:nvPicPr>
            <p:cNvPr id="47120" name="Picture 28"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8" y="227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1" name="Text Box 29">
              <a:hlinkClick r:id="" action="ppaction://noaction"/>
            </p:cNvPr>
            <p:cNvSpPr txBox="1">
              <a:spLocks noChangeArrowheads="1"/>
            </p:cNvSpPr>
            <p:nvPr/>
          </p:nvSpPr>
          <p:spPr bwMode="auto">
            <a:xfrm rot="21110149">
              <a:off x="2818" y="2299"/>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6" action="ppaction://hlinksldjump"/>
                </a:rPr>
                <a:t>click</a:t>
              </a:r>
              <a:endParaRPr lang="en-US" altLang="zh-CN" sz="1000" dirty="0">
                <a:solidFill>
                  <a:srgbClr val="009999"/>
                </a:solidFill>
                <a:latin typeface="Arial" pitchFamily="34" charset="0"/>
              </a:endParaRPr>
            </a:p>
          </p:txBody>
        </p:sp>
      </p:grpSp>
      <p:sp>
        <p:nvSpPr>
          <p:cNvPr id="29"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1" name="直接连接符 3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475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uation”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32656"/>
            <a:ext cx="60960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68960"/>
            <a:ext cx="345638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708920"/>
            <a:ext cx="4048125"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25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7" name="Text Box 13"/>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48138" name="Text Box 14"/>
          <p:cNvSpPr txBox="1">
            <a:spLocks noChangeArrowheads="1"/>
          </p:cNvSpPr>
          <p:nvPr/>
        </p:nvSpPr>
        <p:spPr bwMode="auto">
          <a:xfrm>
            <a:off x="900881" y="1763395"/>
            <a:ext cx="777557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5. I went to a comprehensive and I worked my backside off to go to the good university, … (Para 6)</a:t>
            </a:r>
          </a:p>
          <a:p>
            <a:pPr>
              <a:spcBef>
                <a:spcPct val="50000"/>
              </a:spcBef>
            </a:pPr>
            <a:r>
              <a:rPr lang="en-US" altLang="zh-CN" sz="2400" b="0" dirty="0">
                <a:solidFill>
                  <a:schemeClr val="tx1"/>
                </a:solidFill>
                <a:latin typeface="Arial" panose="020B0604020202020204" pitchFamily="34" charset="0"/>
                <a:cs typeface="Arial" panose="020B0604020202020204" pitchFamily="34" charset="0"/>
              </a:rPr>
              <a:t>6. … but having worked full-time since leaving school herself, she and her husband find it tricky to advise him on how to proceed. (Para 7)</a:t>
            </a:r>
          </a:p>
          <a:p>
            <a:pPr>
              <a:spcBef>
                <a:spcPct val="50000"/>
              </a:spcBef>
            </a:pPr>
            <a:r>
              <a:rPr lang="en-US" altLang="zh-CN" sz="2400" b="0" dirty="0">
                <a:solidFill>
                  <a:schemeClr val="tx1"/>
                </a:solidFill>
                <a:latin typeface="Arial" panose="020B0604020202020204" pitchFamily="34" charset="0"/>
                <a:cs typeface="Arial" panose="020B0604020202020204" pitchFamily="34" charset="0"/>
              </a:rPr>
              <a:t>7. Carry on life as normal and don’t allow them to abuse your bank account or sap your reserve of emotional energy. (Para 11)</a:t>
            </a:r>
          </a:p>
          <a:p>
            <a:pPr>
              <a:spcBef>
                <a:spcPct val="50000"/>
              </a:spcBef>
            </a:pPr>
            <a:r>
              <a:rPr lang="en-US" altLang="zh-CN" sz="2400" b="0" dirty="0">
                <a:solidFill>
                  <a:schemeClr val="tx1"/>
                </a:solidFill>
                <a:latin typeface="Arial" panose="020B0604020202020204" pitchFamily="34" charset="0"/>
                <a:cs typeface="Arial" panose="020B0604020202020204" pitchFamily="34" charset="0"/>
              </a:rPr>
              <a:t>8. After that the son or daughter needs to be nudged firmly back into the saddle. (Para 12)</a:t>
            </a:r>
          </a:p>
          <a:p>
            <a:pPr>
              <a:spcBef>
                <a:spcPct val="50000"/>
              </a:spcBef>
            </a:pPr>
            <a:endParaRPr lang="en-US" altLang="zh-CN" sz="2400" b="0" dirty="0">
              <a:solidFill>
                <a:schemeClr val="tx1"/>
              </a:solidFill>
              <a:latin typeface="Arial" panose="020B0604020202020204" pitchFamily="34" charset="0"/>
              <a:cs typeface="Arial" panose="020B0604020202020204" pitchFamily="34" charset="0"/>
            </a:endParaRPr>
          </a:p>
        </p:txBody>
      </p:sp>
      <p:grpSp>
        <p:nvGrpSpPr>
          <p:cNvPr id="48139" name="Group 18"/>
          <p:cNvGrpSpPr>
            <a:grpSpLocks/>
          </p:cNvGrpSpPr>
          <p:nvPr/>
        </p:nvGrpSpPr>
        <p:grpSpPr bwMode="auto">
          <a:xfrm>
            <a:off x="395288" y="1820863"/>
            <a:ext cx="504825" cy="360363"/>
            <a:chOff x="2789" y="2417"/>
            <a:chExt cx="318" cy="227"/>
          </a:xfrm>
        </p:grpSpPr>
        <p:pic>
          <p:nvPicPr>
            <p:cNvPr id="48149" name="Picture 19"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5" y="241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0" name="Text Box 20">
              <a:hlinkClick r:id="" action="ppaction://noaction"/>
            </p:cNvPr>
            <p:cNvSpPr txBox="1">
              <a:spLocks noChangeArrowheads="1"/>
            </p:cNvSpPr>
            <p:nvPr/>
          </p:nvSpPr>
          <p:spPr bwMode="auto">
            <a:xfrm rot="21110149">
              <a:off x="2789" y="2454"/>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4" action="ppaction://hlinksldjump"/>
                </a:rPr>
                <a:t>click</a:t>
              </a:r>
              <a:endParaRPr lang="en-US" altLang="zh-CN" sz="1000" dirty="0">
                <a:solidFill>
                  <a:srgbClr val="009999"/>
                </a:solidFill>
                <a:latin typeface="Arial" pitchFamily="34" charset="0"/>
              </a:endParaRPr>
            </a:p>
          </p:txBody>
        </p:sp>
      </p:grpSp>
      <p:grpSp>
        <p:nvGrpSpPr>
          <p:cNvPr id="48140" name="Group 21"/>
          <p:cNvGrpSpPr>
            <a:grpSpLocks/>
          </p:cNvGrpSpPr>
          <p:nvPr/>
        </p:nvGrpSpPr>
        <p:grpSpPr bwMode="auto">
          <a:xfrm>
            <a:off x="427038" y="2757488"/>
            <a:ext cx="504825" cy="360363"/>
            <a:chOff x="2809" y="2191"/>
            <a:chExt cx="318" cy="227"/>
          </a:xfrm>
        </p:grpSpPr>
        <p:pic>
          <p:nvPicPr>
            <p:cNvPr id="48147" name="Picture 22"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9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8" name="Text Box 23">
              <a:hlinkClick r:id="" action="ppaction://noaction"/>
            </p:cNvPr>
            <p:cNvSpPr txBox="1">
              <a:spLocks noChangeArrowheads="1"/>
            </p:cNvSpPr>
            <p:nvPr/>
          </p:nvSpPr>
          <p:spPr bwMode="auto">
            <a:xfrm rot="21110149">
              <a:off x="2809" y="2228"/>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hlinkClick r:id="rId5" action="ppaction://hlinksldjump"/>
                </a:rPr>
                <a:t>click</a:t>
              </a:r>
              <a:endParaRPr lang="en-US" altLang="zh-CN" sz="1000" dirty="0">
                <a:solidFill>
                  <a:srgbClr val="009999"/>
                </a:solidFill>
                <a:latin typeface="Arial" pitchFamily="34" charset="0"/>
              </a:endParaRPr>
            </a:p>
          </p:txBody>
        </p:sp>
      </p:grpSp>
      <p:grpSp>
        <p:nvGrpSpPr>
          <p:cNvPr id="48141" name="Group 24"/>
          <p:cNvGrpSpPr>
            <a:grpSpLocks/>
          </p:cNvGrpSpPr>
          <p:nvPr/>
        </p:nvGrpSpPr>
        <p:grpSpPr bwMode="auto">
          <a:xfrm>
            <a:off x="427038" y="3994150"/>
            <a:ext cx="504825" cy="360363"/>
            <a:chOff x="2809" y="2244"/>
            <a:chExt cx="318" cy="227"/>
          </a:xfrm>
        </p:grpSpPr>
        <p:pic>
          <p:nvPicPr>
            <p:cNvPr id="48145" name="Picture 25"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54" y="224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6" name="Text Box 26">
              <a:hlinkClick r:id="" action="ppaction://noaction"/>
            </p:cNvPr>
            <p:cNvSpPr txBox="1">
              <a:spLocks noChangeArrowheads="1"/>
            </p:cNvSpPr>
            <p:nvPr/>
          </p:nvSpPr>
          <p:spPr bwMode="auto">
            <a:xfrm rot="21110149">
              <a:off x="2809" y="2281"/>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grpSp>
        <p:nvGrpSpPr>
          <p:cNvPr id="48142" name="Group 27"/>
          <p:cNvGrpSpPr>
            <a:grpSpLocks/>
          </p:cNvGrpSpPr>
          <p:nvPr/>
        </p:nvGrpSpPr>
        <p:grpSpPr bwMode="auto">
          <a:xfrm>
            <a:off x="459984" y="5301208"/>
            <a:ext cx="504825" cy="360363"/>
            <a:chOff x="2789" y="2160"/>
            <a:chExt cx="318" cy="227"/>
          </a:xfrm>
        </p:grpSpPr>
        <p:pic>
          <p:nvPicPr>
            <p:cNvPr id="48143" name="Picture 28" descr="38">
              <a:hlinkClick r:id="" action="ppaction://noaction"/>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4" name="Text Box 29">
              <a:hlinkClick r:id="" action="ppaction://noaction"/>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27"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28" name="直接连接符 27"/>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00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61" name="Text Box 49"/>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49162" name="Text Box 68"/>
          <p:cNvSpPr txBox="1">
            <a:spLocks noChangeArrowheads="1"/>
          </p:cNvSpPr>
          <p:nvPr/>
        </p:nvSpPr>
        <p:spPr bwMode="auto">
          <a:xfrm>
            <a:off x="358344" y="1484784"/>
            <a:ext cx="8280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buFontTx/>
              <a:buAutoNum type="arabicPeriod"/>
            </a:pPr>
            <a:r>
              <a:rPr lang="en-US" altLang="zh-CN" sz="2400" b="0" dirty="0">
                <a:solidFill>
                  <a:schemeClr val="tx1"/>
                </a:solidFill>
                <a:latin typeface="Arial" panose="020B0604020202020204" pitchFamily="34" charset="0"/>
                <a:cs typeface="Arial" panose="020B0604020202020204" pitchFamily="34" charset="0"/>
              </a:rPr>
              <a:t>Those memories of forking out thousands of pounds a year so that he could eat well and go to the odd party, began to fade. </a:t>
            </a:r>
            <a:r>
              <a:rPr lang="en-US" altLang="zh-CN" sz="2400" b="0" dirty="0" smtClean="0">
                <a:solidFill>
                  <a:schemeClr val="tx1"/>
                </a:solidFill>
                <a:latin typeface="Arial" panose="020B0604020202020204" pitchFamily="34" charset="0"/>
                <a:cs typeface="Arial" panose="020B0604020202020204" pitchFamily="34" charset="0"/>
              </a:rPr>
              <a:t>Until now. </a:t>
            </a:r>
            <a:endParaRPr lang="en-US" altLang="zh-CN" sz="2400" b="0" dirty="0">
              <a:solidFill>
                <a:schemeClr val="tx1"/>
              </a:solidFill>
              <a:latin typeface="Arial" panose="020B0604020202020204" pitchFamily="34" charset="0"/>
              <a:cs typeface="Arial" panose="020B0604020202020204" pitchFamily="34" charset="0"/>
            </a:endParaRPr>
          </a:p>
        </p:txBody>
      </p:sp>
      <p:sp>
        <p:nvSpPr>
          <p:cNvPr id="735302" name="Text Box 70"/>
          <p:cNvSpPr txBox="1">
            <a:spLocks noChangeArrowheads="1"/>
          </p:cNvSpPr>
          <p:nvPr/>
        </p:nvSpPr>
        <p:spPr bwMode="auto">
          <a:xfrm>
            <a:off x="725121" y="3159361"/>
            <a:ext cx="80645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Parents paid a lot of money for their son to let him eat good food and go to the strange party. </a:t>
            </a:r>
          </a:p>
        </p:txBody>
      </p:sp>
      <p:sp>
        <p:nvSpPr>
          <p:cNvPr id="49164" name="Text Box 71"/>
          <p:cNvSpPr txBox="1">
            <a:spLocks noChangeArrowheads="1"/>
          </p:cNvSpPr>
          <p:nvPr/>
        </p:nvSpPr>
        <p:spPr bwMode="auto">
          <a:xfrm>
            <a:off x="430477" y="3979223"/>
            <a:ext cx="8208267" cy="461665"/>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Why are the memories forgotten but now came back</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sp>
        <p:nvSpPr>
          <p:cNvPr id="735304" name="Text Box 72"/>
          <p:cNvSpPr txBox="1">
            <a:spLocks noChangeArrowheads="1"/>
          </p:cNvSpPr>
          <p:nvPr/>
        </p:nvSpPr>
        <p:spPr bwMode="auto">
          <a:xfrm>
            <a:off x="684213" y="4397375"/>
            <a:ext cx="784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Parents were proud on seeing the son graduate. But now they were thinking of the money they paid for his study because the son couldn’t find a job.</a:t>
            </a:r>
          </a:p>
        </p:txBody>
      </p:sp>
      <p:grpSp>
        <p:nvGrpSpPr>
          <p:cNvPr id="4" name="Group 73"/>
          <p:cNvGrpSpPr>
            <a:grpSpLocks/>
          </p:cNvGrpSpPr>
          <p:nvPr/>
        </p:nvGrpSpPr>
        <p:grpSpPr bwMode="auto">
          <a:xfrm>
            <a:off x="323850" y="5876925"/>
            <a:ext cx="503238" cy="360363"/>
            <a:chOff x="2789" y="2160"/>
            <a:chExt cx="318" cy="227"/>
          </a:xfrm>
        </p:grpSpPr>
        <p:pic>
          <p:nvPicPr>
            <p:cNvPr id="49173" name="Picture 74"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4" name="Text Box 75"/>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49167" name="Text Box 76"/>
          <p:cNvSpPr txBox="1">
            <a:spLocks noChangeArrowheads="1"/>
          </p:cNvSpPr>
          <p:nvPr/>
        </p:nvSpPr>
        <p:spPr bwMode="auto">
          <a:xfrm>
            <a:off x="828675" y="5851525"/>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How to translate the sentence into Chinese</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sp>
        <p:nvSpPr>
          <p:cNvPr id="735309" name="Text Box 77"/>
          <p:cNvSpPr txBox="1">
            <a:spLocks noChangeArrowheads="1"/>
          </p:cNvSpPr>
          <p:nvPr/>
        </p:nvSpPr>
        <p:spPr bwMode="auto">
          <a:xfrm>
            <a:off x="833071" y="5819174"/>
            <a:ext cx="7848600" cy="707886"/>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这时，记忆中每年支付几千英镑，好让儿子吃好、并能偶尔参加聚会的记忆开始消退。但现在，你又不得不再考虑钱的问题</a:t>
            </a:r>
            <a:r>
              <a:rPr lang="zh-CN" altLang="en-US" sz="2000" b="0" dirty="0" smtClean="0">
                <a:solidFill>
                  <a:schemeClr val="tx1"/>
                </a:solidFill>
                <a:ea typeface="黑体" pitchFamily="49" charset="-122"/>
              </a:rPr>
              <a:t>。</a:t>
            </a:r>
            <a:endParaRPr lang="zh-CN" altLang="en-US" sz="2000" b="0" dirty="0">
              <a:solidFill>
                <a:schemeClr val="tx1"/>
              </a:solidFill>
              <a:ea typeface="黑体" pitchFamily="49" charset="-122"/>
            </a:endParaRPr>
          </a:p>
        </p:txBody>
      </p:sp>
      <p:sp>
        <p:nvSpPr>
          <p:cNvPr id="49169" name="Text Box 79"/>
          <p:cNvSpPr txBox="1">
            <a:spLocks noChangeArrowheads="1"/>
          </p:cNvSpPr>
          <p:nvPr/>
        </p:nvSpPr>
        <p:spPr bwMode="auto">
          <a:xfrm>
            <a:off x="430477" y="2702161"/>
            <a:ext cx="5725618" cy="457200"/>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Who paid a lot of </a:t>
            </a:r>
            <a:r>
              <a:rPr lang="en-US" altLang="zh-CN" sz="2400" b="0" dirty="0" smtClean="0">
                <a:solidFill>
                  <a:schemeClr val="tx1"/>
                </a:solidFill>
                <a:latin typeface="Arial" panose="020B0604020202020204" pitchFamily="34" charset="0"/>
                <a:cs typeface="Arial" panose="020B0604020202020204" pitchFamily="34" charset="0"/>
              </a:rPr>
              <a:t>money and </a:t>
            </a:r>
            <a:r>
              <a:rPr lang="en-US" altLang="zh-CN" sz="2400" b="0" dirty="0">
                <a:solidFill>
                  <a:schemeClr val="tx1"/>
                </a:solidFill>
                <a:latin typeface="Arial" panose="020B0604020202020204" pitchFamily="34" charset="0"/>
                <a:cs typeface="Arial" panose="020B0604020202020204" pitchFamily="34" charset="0"/>
              </a:rPr>
              <a:t>why</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sp>
        <p:nvSpPr>
          <p:cNvPr id="27"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28" name="直接连接符 27"/>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3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69"/>
                                        </p:tgtEl>
                                        <p:attrNameLst>
                                          <p:attrName>style.visibility</p:attrName>
                                        </p:attrNameLst>
                                      </p:cBhvr>
                                      <p:to>
                                        <p:strVal val="visible"/>
                                      </p:to>
                                    </p:set>
                                    <p:animEffect transition="in" filter="wipe(left)">
                                      <p:cBhvr>
                                        <p:cTn id="7" dur="500"/>
                                        <p:tgtEl>
                                          <p:spTgt spid="491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353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9164"/>
                                        </p:tgtEl>
                                        <p:attrNameLst>
                                          <p:attrName>style.visibility</p:attrName>
                                        </p:attrNameLst>
                                      </p:cBhvr>
                                      <p:to>
                                        <p:strVal val="visible"/>
                                      </p:to>
                                    </p:set>
                                    <p:animEffect transition="in" filter="wipe(left)">
                                      <p:cBhvr>
                                        <p:cTn id="16" dur="500"/>
                                        <p:tgtEl>
                                          <p:spTgt spid="4916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53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167"/>
                                        </p:tgtEl>
                                        <p:attrNameLst>
                                          <p:attrName>style.visibility</p:attrName>
                                        </p:attrNameLst>
                                      </p:cBhvr>
                                      <p:to>
                                        <p:strVal val="visible"/>
                                      </p:to>
                                    </p:set>
                                    <p:animEffect transition="in" filter="wipe(left)">
                                      <p:cBhvr>
                                        <p:cTn id="32" dur="500"/>
                                        <p:tgtEl>
                                          <p:spTgt spid="491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35309"/>
                                        </p:tgtEl>
                                        <p:attrNameLst>
                                          <p:attrName>style.visibility</p:attrName>
                                        </p:attrNameLst>
                                      </p:cBhvr>
                                      <p:to>
                                        <p:strVal val="visible"/>
                                      </p:to>
                                    </p:set>
                                    <p:animEffect transition="in" filter="wipe(left)">
                                      <p:cBhvr>
                                        <p:cTn id="37" dur="500"/>
                                        <p:tgtEl>
                                          <p:spTgt spid="735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302" grpId="0"/>
      <p:bldP spid="49164" grpId="0" animBg="1"/>
      <p:bldP spid="735304" grpId="0"/>
      <p:bldP spid="49167" grpId="0" animBg="1"/>
      <p:bldP spid="735309" grpId="0" animBg="1"/>
      <p:bldP spid="491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5" name="Text Box 14"/>
          <p:cNvSpPr txBox="1">
            <a:spLocks noChangeArrowheads="1"/>
          </p:cNvSpPr>
          <p:nvPr/>
        </p:nvSpPr>
        <p:spPr bwMode="auto">
          <a:xfrm>
            <a:off x="203266" y="1484784"/>
            <a:ext cx="8905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dirty="0">
                <a:solidFill>
                  <a:schemeClr val="tx1"/>
                </a:solidFill>
                <a:latin typeface="Arial" panose="020B0604020202020204" pitchFamily="34" charset="0"/>
                <a:cs typeface="Arial" panose="020B0604020202020204" pitchFamily="34" charset="0"/>
              </a:rPr>
              <a:t>2. This former scion of Generation Y has morphed </a:t>
            </a:r>
          </a:p>
          <a:p>
            <a:r>
              <a:rPr lang="en-US" altLang="zh-CN" sz="2400" b="0" dirty="0" smtClean="0">
                <a:solidFill>
                  <a:schemeClr val="tx1"/>
                </a:solidFill>
                <a:latin typeface="Arial" panose="020B0604020202020204" pitchFamily="34" charset="0"/>
                <a:cs typeface="Arial" panose="020B0604020202020204" pitchFamily="34" charset="0"/>
              </a:rPr>
              <a:t>    overnight </a:t>
            </a:r>
            <a:r>
              <a:rPr lang="en-US" altLang="zh-CN" sz="2400" b="0" dirty="0">
                <a:solidFill>
                  <a:schemeClr val="tx1"/>
                </a:solidFill>
                <a:latin typeface="Arial" panose="020B0604020202020204" pitchFamily="34" charset="0"/>
                <a:cs typeface="Arial" panose="020B0604020202020204" pitchFamily="34" charset="0"/>
              </a:rPr>
              <a:t>into a member of Generation Grunt. (Para 2 )</a:t>
            </a:r>
          </a:p>
        </p:txBody>
      </p:sp>
      <p:sp>
        <p:nvSpPr>
          <p:cNvPr id="50186" name="Text Box 15"/>
          <p:cNvSpPr txBox="1">
            <a:spLocks noChangeArrowheads="1"/>
          </p:cNvSpPr>
          <p:nvPr/>
        </p:nvSpPr>
        <p:spPr bwMode="auto">
          <a:xfrm>
            <a:off x="768639" y="4020943"/>
            <a:ext cx="734377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grpSp>
        <p:nvGrpSpPr>
          <p:cNvPr id="4" name="Group 19"/>
          <p:cNvGrpSpPr>
            <a:grpSpLocks/>
          </p:cNvGrpSpPr>
          <p:nvPr/>
        </p:nvGrpSpPr>
        <p:grpSpPr bwMode="auto">
          <a:xfrm>
            <a:off x="283460" y="6081350"/>
            <a:ext cx="503238" cy="360363"/>
            <a:chOff x="2768" y="2351"/>
            <a:chExt cx="318" cy="227"/>
          </a:xfrm>
        </p:grpSpPr>
        <p:pic>
          <p:nvPicPr>
            <p:cNvPr id="50199" name="Picture 20" descr="3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94" y="235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0" name="Text Box 21"/>
            <p:cNvSpPr txBox="1">
              <a:spLocks noChangeArrowheads="1"/>
            </p:cNvSpPr>
            <p:nvPr/>
          </p:nvSpPr>
          <p:spPr bwMode="auto">
            <a:xfrm rot="21110149">
              <a:off x="2768" y="2361"/>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50188" name="Text Box 22"/>
          <p:cNvSpPr txBox="1">
            <a:spLocks noChangeArrowheads="1"/>
          </p:cNvSpPr>
          <p:nvPr/>
        </p:nvSpPr>
        <p:spPr bwMode="auto">
          <a:xfrm>
            <a:off x="847501" y="5936247"/>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rPr>
              <a:t>How to translate the sentence into Chinese</a:t>
            </a:r>
            <a:r>
              <a:rPr lang="en-US" altLang="zh-CN" sz="2400" b="0" dirty="0">
                <a:solidFill>
                  <a:schemeClr val="tx1"/>
                </a:solidFill>
                <a:latin typeface="Batang" pitchFamily="18" charset="-127"/>
                <a:ea typeface="Batang" pitchFamily="18" charset="-127"/>
              </a:rPr>
              <a:t>?</a:t>
            </a:r>
          </a:p>
        </p:txBody>
      </p:sp>
      <p:sp>
        <p:nvSpPr>
          <p:cNvPr id="1060887" name="Text Box 23"/>
          <p:cNvSpPr txBox="1">
            <a:spLocks noChangeArrowheads="1"/>
          </p:cNvSpPr>
          <p:nvPr/>
        </p:nvSpPr>
        <p:spPr bwMode="auto">
          <a:xfrm>
            <a:off x="821706" y="5976144"/>
            <a:ext cx="8072437" cy="400050"/>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这位属于“千禧一代”的年轻人一夜之间变成了“抱怨一代”的成员。</a:t>
            </a:r>
          </a:p>
        </p:txBody>
      </p:sp>
      <p:sp>
        <p:nvSpPr>
          <p:cNvPr id="50190" name="Text Box 24"/>
          <p:cNvSpPr txBox="1">
            <a:spLocks noChangeArrowheads="1"/>
          </p:cNvSpPr>
          <p:nvPr/>
        </p:nvSpPr>
        <p:spPr bwMode="auto">
          <a:xfrm>
            <a:off x="371765" y="2420888"/>
            <a:ext cx="813752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What does the author mean by “Generation Grunt”</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sp>
        <p:nvSpPr>
          <p:cNvPr id="1060889" name="Text Box 25"/>
          <p:cNvSpPr txBox="1">
            <a:spLocks noChangeArrowheads="1"/>
          </p:cNvSpPr>
          <p:nvPr/>
        </p:nvSpPr>
        <p:spPr bwMode="auto">
          <a:xfrm>
            <a:off x="468083" y="2924944"/>
            <a:ext cx="85000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Book Antiqua" panose="02040602050305030304" pitchFamily="18" charset="0"/>
              </a:rPr>
              <a:t>The son doesn’t seem to communicate much, lies around and doesn’t get a job (or can only do a low status routine job).</a:t>
            </a:r>
          </a:p>
        </p:txBody>
      </p:sp>
      <p:sp>
        <p:nvSpPr>
          <p:cNvPr id="1060890" name="Text Box 26"/>
          <p:cNvSpPr txBox="1">
            <a:spLocks noChangeArrowheads="1"/>
          </p:cNvSpPr>
          <p:nvPr/>
        </p:nvSpPr>
        <p:spPr bwMode="auto">
          <a:xfrm>
            <a:off x="780898" y="3932582"/>
            <a:ext cx="7920037" cy="1569660"/>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Times New Roman" panose="02020603050405020304" pitchFamily="18" charset="0"/>
                <a:cs typeface="Times New Roman" panose="02020603050405020304" pitchFamily="18" charset="0"/>
              </a:rPr>
              <a:t>The distinguished son of Generation X (of the parents’ generation who worked hard, got jobs, and had good careers and expected their son to do the same) has changed </a:t>
            </a:r>
            <a:r>
              <a:rPr lang="en-US" altLang="zh-CN" sz="2400" b="0" dirty="0" smtClean="0">
                <a:solidFill>
                  <a:schemeClr val="tx1"/>
                </a:solidFill>
                <a:latin typeface="Times New Roman" panose="02020603050405020304" pitchFamily="18" charset="0"/>
                <a:cs typeface="Times New Roman" panose="02020603050405020304" pitchFamily="18" charset="0"/>
              </a:rPr>
              <a:t>into </a:t>
            </a:r>
            <a:r>
              <a:rPr lang="en-US" altLang="zh-CN" sz="2400" b="0" dirty="0">
                <a:solidFill>
                  <a:schemeClr val="tx1"/>
                </a:solidFill>
                <a:latin typeface="Times New Roman" panose="02020603050405020304" pitchFamily="18" charset="0"/>
                <a:cs typeface="Times New Roman" panose="02020603050405020304" pitchFamily="18" charset="0"/>
              </a:rPr>
              <a:t>a member of Generation Grunt.</a:t>
            </a:r>
          </a:p>
        </p:txBody>
      </p:sp>
      <p:grpSp>
        <p:nvGrpSpPr>
          <p:cNvPr id="5" name="Group 27"/>
          <p:cNvGrpSpPr>
            <a:grpSpLocks/>
          </p:cNvGrpSpPr>
          <p:nvPr/>
        </p:nvGrpSpPr>
        <p:grpSpPr bwMode="auto">
          <a:xfrm>
            <a:off x="281625" y="4054386"/>
            <a:ext cx="503237" cy="360363"/>
            <a:chOff x="2715" y="2070"/>
            <a:chExt cx="318" cy="227"/>
          </a:xfrm>
        </p:grpSpPr>
        <p:pic>
          <p:nvPicPr>
            <p:cNvPr id="50197" name="Picture 28" descr="3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761" y="207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8" name="Text Box 29"/>
            <p:cNvSpPr txBox="1">
              <a:spLocks noChangeArrowheads="1"/>
            </p:cNvSpPr>
            <p:nvPr/>
          </p:nvSpPr>
          <p:spPr bwMode="auto">
            <a:xfrm rot="21110149">
              <a:off x="2715" y="209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29"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0" name="直接连接符 2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710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0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088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60887"/>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08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60890"/>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060887" grpId="0" animBg="1"/>
      <p:bldP spid="1060887" grpId="1" animBg="1"/>
      <p:bldP spid="1060889" grpId="0"/>
      <p:bldP spid="1060890" grpId="0" animBg="1"/>
      <p:bldP spid="106089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9" name="Text Box 14"/>
          <p:cNvSpPr txBox="1">
            <a:spLocks noChangeArrowheads="1"/>
          </p:cNvSpPr>
          <p:nvPr/>
        </p:nvSpPr>
        <p:spPr bwMode="auto">
          <a:xfrm>
            <a:off x="212772" y="1399654"/>
            <a:ext cx="8751716"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95000"/>
              </a:lnSpc>
            </a:pPr>
            <a:r>
              <a:rPr lang="en-US" altLang="zh-CN" sz="2400" b="0" dirty="0">
                <a:solidFill>
                  <a:schemeClr val="tx1"/>
                </a:solidFill>
                <a:latin typeface="Arial" panose="020B0604020202020204" pitchFamily="34" charset="0"/>
                <a:cs typeface="Arial" panose="020B0604020202020204" pitchFamily="34" charset="0"/>
              </a:rPr>
              <a:t>3. Then I applied for the Civil Service fast stream. I passed the exams, but at the interviews they accused me of being ‘too detached’ and talking in  language that was ‘too technocratic’, which I didn’t  think possible, but obviously it is. (Para 5)</a:t>
            </a:r>
          </a:p>
        </p:txBody>
      </p:sp>
      <p:sp>
        <p:nvSpPr>
          <p:cNvPr id="51210" name="Text Box 15"/>
          <p:cNvSpPr txBox="1">
            <a:spLocks noChangeArrowheads="1"/>
          </p:cNvSpPr>
          <p:nvPr/>
        </p:nvSpPr>
        <p:spPr bwMode="auto">
          <a:xfrm>
            <a:off x="396645" y="2928203"/>
            <a:ext cx="8193316" cy="461665"/>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Times New Roman" panose="02020603050405020304" pitchFamily="18" charset="0"/>
                <a:cs typeface="Times New Roman" panose="02020603050405020304" pitchFamily="18" charset="0"/>
              </a:rPr>
              <a:t>What are the meanings of  “too detached” and “too technocratic”</a:t>
            </a:r>
            <a:r>
              <a:rPr lang="en-US" altLang="zh-CN" sz="2400" b="0" dirty="0">
                <a:solidFill>
                  <a:schemeClr val="tx1"/>
                </a:solidFill>
                <a:latin typeface="Times New Roman" panose="02020603050405020304" pitchFamily="18" charset="0"/>
                <a:ea typeface="Arial Unicode MS" pitchFamily="34" charset="-122"/>
                <a:cs typeface="Times New Roman" panose="02020603050405020304" pitchFamily="18" charset="0"/>
              </a:rPr>
              <a:t>?</a:t>
            </a:r>
          </a:p>
        </p:txBody>
      </p:sp>
      <p:sp>
        <p:nvSpPr>
          <p:cNvPr id="52235" name="Text Box 16"/>
          <p:cNvSpPr txBox="1">
            <a:spLocks noChangeArrowheads="1"/>
          </p:cNvSpPr>
          <p:nvPr/>
        </p:nvSpPr>
        <p:spPr bwMode="auto">
          <a:xfrm>
            <a:off x="468313" y="3501008"/>
            <a:ext cx="80645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400" b="0" dirty="0">
                <a:solidFill>
                  <a:srgbClr val="0066CC"/>
                </a:solidFill>
                <a:latin typeface="Times New Roman" panose="02020603050405020304" pitchFamily="18" charset="0"/>
                <a:cs typeface="Times New Roman" panose="02020603050405020304" pitchFamily="18" charset="0"/>
              </a:rPr>
              <a:t>too detached: Not personally involved. </a:t>
            </a:r>
          </a:p>
          <a:p>
            <a:pPr marL="2241550" indent="-2241550">
              <a:spcBef>
                <a:spcPct val="20000"/>
              </a:spcBef>
            </a:pPr>
            <a:r>
              <a:rPr lang="en-US" altLang="zh-CN" sz="2400" b="0" dirty="0">
                <a:solidFill>
                  <a:srgbClr val="0066CC"/>
                </a:solidFill>
                <a:latin typeface="Times New Roman" panose="02020603050405020304" pitchFamily="18" charset="0"/>
                <a:cs typeface="Times New Roman" panose="02020603050405020304" pitchFamily="18" charset="0"/>
              </a:rPr>
              <a:t>Too technocratic: He used the language of a technical expert or high authority. </a:t>
            </a:r>
          </a:p>
        </p:txBody>
      </p:sp>
      <p:grpSp>
        <p:nvGrpSpPr>
          <p:cNvPr id="4" name="Group 19"/>
          <p:cNvGrpSpPr>
            <a:grpSpLocks/>
          </p:cNvGrpSpPr>
          <p:nvPr/>
        </p:nvGrpSpPr>
        <p:grpSpPr bwMode="auto">
          <a:xfrm>
            <a:off x="323850" y="5876925"/>
            <a:ext cx="503238" cy="360363"/>
            <a:chOff x="2789" y="2160"/>
            <a:chExt cx="318" cy="227"/>
          </a:xfrm>
        </p:grpSpPr>
        <p:pic>
          <p:nvPicPr>
            <p:cNvPr id="51223" name="Picture 20"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4" name="Text Box 21"/>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51213" name="Text Box 22"/>
          <p:cNvSpPr txBox="1">
            <a:spLocks noChangeArrowheads="1"/>
          </p:cNvSpPr>
          <p:nvPr/>
        </p:nvSpPr>
        <p:spPr bwMode="auto">
          <a:xfrm>
            <a:off x="828675" y="5851525"/>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How to translate the sentence into Chinese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51214" name="Text Box 24"/>
          <p:cNvSpPr txBox="1">
            <a:spLocks noChangeArrowheads="1"/>
          </p:cNvSpPr>
          <p:nvPr/>
        </p:nvSpPr>
        <p:spPr bwMode="auto">
          <a:xfrm>
            <a:off x="901700" y="5203825"/>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grpSp>
        <p:nvGrpSpPr>
          <p:cNvPr id="5" name="Group 25"/>
          <p:cNvGrpSpPr>
            <a:grpSpLocks/>
          </p:cNvGrpSpPr>
          <p:nvPr/>
        </p:nvGrpSpPr>
        <p:grpSpPr bwMode="auto">
          <a:xfrm>
            <a:off x="323850" y="5229225"/>
            <a:ext cx="503238" cy="360363"/>
            <a:chOff x="2789" y="2160"/>
            <a:chExt cx="318" cy="227"/>
          </a:xfrm>
        </p:grpSpPr>
        <p:pic>
          <p:nvPicPr>
            <p:cNvPr id="51221" name="Picture 26"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2" name="Text Box 27"/>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1061916" name="Text Box 28"/>
          <p:cNvSpPr txBox="1">
            <a:spLocks noChangeArrowheads="1"/>
          </p:cNvSpPr>
          <p:nvPr/>
        </p:nvSpPr>
        <p:spPr bwMode="auto">
          <a:xfrm>
            <a:off x="396645" y="2901976"/>
            <a:ext cx="8495835" cy="2677656"/>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He applied for a government post. He passed the entrance exams, but he was criticized in the selection interviews: They said he was not personally involved and used the language of a technical expert or high authority. As a </a:t>
            </a:r>
            <a:r>
              <a:rPr lang="en-US" altLang="zh-CN" sz="2400" b="0" dirty="0" smtClean="0">
                <a:solidFill>
                  <a:schemeClr val="tx1"/>
                </a:solidFill>
                <a:ea typeface="黑体" pitchFamily="49" charset="-122"/>
              </a:rPr>
              <a:t>recent graduate </a:t>
            </a:r>
            <a:r>
              <a:rPr lang="en-US" altLang="zh-CN" sz="2400" b="0" dirty="0">
                <a:solidFill>
                  <a:schemeClr val="tx1"/>
                </a:solidFill>
                <a:ea typeface="黑体" pitchFamily="49" charset="-122"/>
              </a:rPr>
              <a:t>he probably wanted to show his expertise in his language so he can’t understand this criticism. </a:t>
            </a:r>
          </a:p>
        </p:txBody>
      </p:sp>
      <p:sp>
        <p:nvSpPr>
          <p:cNvPr id="1061917" name="Text Box 29"/>
          <p:cNvSpPr txBox="1">
            <a:spLocks noChangeArrowheads="1"/>
          </p:cNvSpPr>
          <p:nvPr/>
        </p:nvSpPr>
        <p:spPr bwMode="auto">
          <a:xfrm>
            <a:off x="807574" y="5711825"/>
            <a:ext cx="7673975" cy="10509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然后我又申请参加快速晋升人才培养计划，并通过了笔试。但在面试时，他们说我‘太冷漠’了，谈吐‘太像专家政治论者’。我觉得自己不可能那样，但我显然就是那样的。</a:t>
            </a:r>
          </a:p>
        </p:txBody>
      </p:sp>
      <p:sp>
        <p:nvSpPr>
          <p:cNvPr id="29"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0" name="直接连接符 2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31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191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61916"/>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22" restart="whenNotActive" fill="hold" evtFilter="cancelBubble" nodeType="interactiveSeq">
                <p:stCondLst>
                  <p:cond evt="onClick" delay="0">
                    <p:tgtEl>
                      <p:spTgt spid="4"/>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19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61917"/>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bldLst>
      <p:bldP spid="52235" grpId="0"/>
      <p:bldP spid="1061916" grpId="0" animBg="1"/>
      <p:bldP spid="1061916" grpId="1" animBg="1"/>
      <p:bldP spid="1061917" grpId="0" animBg="1"/>
      <p:bldP spid="106191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233" name="Text Box 13"/>
          <p:cNvSpPr txBox="1">
            <a:spLocks noChangeArrowheads="1"/>
          </p:cNvSpPr>
          <p:nvPr/>
        </p:nvSpPr>
        <p:spPr bwMode="auto">
          <a:xfrm>
            <a:off x="900113" y="4429125"/>
            <a:ext cx="6624215" cy="519112"/>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52234" name="Text Box 14"/>
          <p:cNvSpPr txBox="1">
            <a:spLocks noChangeArrowheads="1"/>
          </p:cNvSpPr>
          <p:nvPr/>
        </p:nvSpPr>
        <p:spPr bwMode="auto">
          <a:xfrm>
            <a:off x="240729" y="1556792"/>
            <a:ext cx="8497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4. For the rest it is 9-to-5 “chilling” before heading to the pub.</a:t>
            </a:r>
          </a:p>
        </p:txBody>
      </p:sp>
      <p:sp>
        <p:nvSpPr>
          <p:cNvPr id="52235" name="Text Box 15"/>
          <p:cNvSpPr txBox="1">
            <a:spLocks noChangeArrowheads="1"/>
          </p:cNvSpPr>
          <p:nvPr/>
        </p:nvSpPr>
        <p:spPr bwMode="auto">
          <a:xfrm>
            <a:off x="539750" y="2108155"/>
            <a:ext cx="734377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What does it mean by “9-to-5”</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1062928" name="Text Box 16"/>
          <p:cNvSpPr txBox="1">
            <a:spLocks noChangeArrowheads="1"/>
          </p:cNvSpPr>
          <p:nvPr/>
        </p:nvSpPr>
        <p:spPr bwMode="auto">
          <a:xfrm>
            <a:off x="539750" y="2565400"/>
            <a:ext cx="80645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2400" b="0" i="1" dirty="0">
                <a:solidFill>
                  <a:srgbClr val="0066CC"/>
                </a:solidFill>
                <a:latin typeface="Times New Roman" panose="02020603050405020304" pitchFamily="18" charset="0"/>
                <a:cs typeface="Times New Roman" panose="02020603050405020304" pitchFamily="18" charset="0"/>
              </a:rPr>
              <a:t>nine-to-five:</a:t>
            </a:r>
            <a:r>
              <a:rPr lang="en-US" altLang="zh-CN" sz="2400" b="0" dirty="0">
                <a:solidFill>
                  <a:srgbClr val="0066CC"/>
                </a:solidFill>
                <a:latin typeface="Times New Roman" panose="02020603050405020304" pitchFamily="18" charset="0"/>
                <a:cs typeface="Times New Roman" panose="02020603050405020304" pitchFamily="18" charset="0"/>
              </a:rPr>
              <a:t>  between nine o’clock and five o’clock, the normal working hours of an office worker: </a:t>
            </a:r>
          </a:p>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e.g. She didn’t like working nine to five (or She didn’t like nine-to-five job.)</a:t>
            </a:r>
          </a:p>
        </p:txBody>
      </p:sp>
      <p:grpSp>
        <p:nvGrpSpPr>
          <p:cNvPr id="4" name="Group 19"/>
          <p:cNvGrpSpPr>
            <a:grpSpLocks/>
          </p:cNvGrpSpPr>
          <p:nvPr/>
        </p:nvGrpSpPr>
        <p:grpSpPr bwMode="auto">
          <a:xfrm>
            <a:off x="323850" y="5516563"/>
            <a:ext cx="503238" cy="360362"/>
            <a:chOff x="2789" y="2160"/>
            <a:chExt cx="318" cy="227"/>
          </a:xfrm>
        </p:grpSpPr>
        <p:pic>
          <p:nvPicPr>
            <p:cNvPr id="52248" name="Picture 20"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9" name="Text Box 21"/>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52238" name="Text Box 22"/>
          <p:cNvSpPr txBox="1">
            <a:spLocks noChangeArrowheads="1"/>
          </p:cNvSpPr>
          <p:nvPr/>
        </p:nvSpPr>
        <p:spPr bwMode="auto">
          <a:xfrm>
            <a:off x="973138" y="5445125"/>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rPr>
              <a:t>How to translate the sentence into Chinese</a:t>
            </a:r>
            <a:r>
              <a:rPr lang="en-US" altLang="zh-CN" sz="2400" b="0" dirty="0">
                <a:solidFill>
                  <a:schemeClr val="tx1"/>
                </a:solidFill>
                <a:latin typeface="Arial Unicode MS" pitchFamily="34" charset="-122"/>
                <a:ea typeface="Arial Unicode MS" pitchFamily="34" charset="-122"/>
                <a:cs typeface="Arial Unicode MS" pitchFamily="34" charset="-122"/>
              </a:rPr>
              <a:t>?</a:t>
            </a:r>
          </a:p>
        </p:txBody>
      </p:sp>
      <p:sp>
        <p:nvSpPr>
          <p:cNvPr id="52239" name="Text Box 24"/>
          <p:cNvSpPr txBox="1">
            <a:spLocks noChangeArrowheads="1"/>
          </p:cNvSpPr>
          <p:nvPr/>
        </p:nvSpPr>
        <p:spPr bwMode="auto">
          <a:xfrm>
            <a:off x="900113" y="4437063"/>
            <a:ext cx="6624215" cy="457200"/>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a:solidFill>
                  <a:schemeClr val="tx1"/>
                </a:solidFill>
              </a:rPr>
              <a:t>Can you explain the sentence in English</a:t>
            </a:r>
            <a:r>
              <a:rPr lang="en-US" altLang="zh-CN" sz="2400" b="0">
                <a:solidFill>
                  <a:schemeClr val="tx1"/>
                </a:solidFill>
                <a:latin typeface="Arial Unicode MS" pitchFamily="34" charset="-122"/>
                <a:ea typeface="Arial Unicode MS" pitchFamily="34" charset="-122"/>
                <a:cs typeface="Arial Unicode MS" pitchFamily="34" charset="-122"/>
              </a:rPr>
              <a:t>?</a:t>
            </a:r>
          </a:p>
        </p:txBody>
      </p:sp>
      <p:grpSp>
        <p:nvGrpSpPr>
          <p:cNvPr id="5" name="Group 25"/>
          <p:cNvGrpSpPr>
            <a:grpSpLocks/>
          </p:cNvGrpSpPr>
          <p:nvPr/>
        </p:nvGrpSpPr>
        <p:grpSpPr bwMode="auto">
          <a:xfrm>
            <a:off x="323850" y="4508500"/>
            <a:ext cx="503238" cy="360363"/>
            <a:chOff x="2789" y="2160"/>
            <a:chExt cx="318" cy="227"/>
          </a:xfrm>
        </p:grpSpPr>
        <p:pic>
          <p:nvPicPr>
            <p:cNvPr id="52246" name="Picture 26"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7" name="Text Box 27"/>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1062940" name="Text Box 28"/>
          <p:cNvSpPr txBox="1">
            <a:spLocks noChangeArrowheads="1"/>
          </p:cNvSpPr>
          <p:nvPr/>
        </p:nvSpPr>
        <p:spPr bwMode="auto">
          <a:xfrm>
            <a:off x="899319" y="5529262"/>
            <a:ext cx="7345362" cy="7461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其余的则都是朝九晚五地“无所事事”，晚上则去酒吧喝酒打发时间。</a:t>
            </a:r>
          </a:p>
        </p:txBody>
      </p:sp>
      <p:sp>
        <p:nvSpPr>
          <p:cNvPr id="1062941" name="Text Box 29"/>
          <p:cNvSpPr txBox="1">
            <a:spLocks noChangeArrowheads="1"/>
          </p:cNvSpPr>
          <p:nvPr/>
        </p:nvSpPr>
        <p:spPr bwMode="auto">
          <a:xfrm>
            <a:off x="900113" y="4213225"/>
            <a:ext cx="7345362" cy="1231900"/>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The others who do not have a routine low status job spend their time casually relaxing and go to pub for a drink in the evening.</a:t>
            </a:r>
            <a:endParaRPr lang="zh-CN" altLang="en-US" sz="2400" b="0" dirty="0">
              <a:solidFill>
                <a:schemeClr val="tx1"/>
              </a:solidFill>
              <a:ea typeface="黑体" pitchFamily="49" charset="-122"/>
            </a:endParaRPr>
          </a:p>
        </p:txBody>
      </p:sp>
      <p:sp>
        <p:nvSpPr>
          <p:cNvPr id="3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1" name="直接连接符 3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41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2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294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62940"/>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294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62941"/>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062928" grpId="0"/>
      <p:bldP spid="1062940" grpId="0" animBg="1"/>
      <p:bldP spid="1062940" grpId="1" animBg="1"/>
      <p:bldP spid="1062941" grpId="0" animBg="1"/>
      <p:bldP spid="106294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257" name="Text Box 13"/>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53258" name="Text Box 14"/>
          <p:cNvSpPr txBox="1">
            <a:spLocks noChangeArrowheads="1"/>
          </p:cNvSpPr>
          <p:nvPr/>
        </p:nvSpPr>
        <p:spPr bwMode="auto">
          <a:xfrm>
            <a:off x="307148" y="1484784"/>
            <a:ext cx="87293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dirty="0">
                <a:solidFill>
                  <a:schemeClr val="tx1"/>
                </a:solidFill>
                <a:latin typeface="Arial" panose="020B0604020202020204" pitchFamily="34" charset="0"/>
                <a:cs typeface="Arial" panose="020B0604020202020204" pitchFamily="34" charset="0"/>
              </a:rPr>
              <a:t>5. I went to a comprehensive and I worked </a:t>
            </a:r>
            <a:r>
              <a:rPr lang="en-US" altLang="zh-CN" sz="2400" b="0" dirty="0" smtClean="0">
                <a:solidFill>
                  <a:schemeClr val="tx1"/>
                </a:solidFill>
                <a:latin typeface="Arial" panose="020B0604020202020204" pitchFamily="34" charset="0"/>
                <a:cs typeface="Arial" panose="020B0604020202020204" pitchFamily="34" charset="0"/>
              </a:rPr>
              <a:t>my backside </a:t>
            </a:r>
            <a:r>
              <a:rPr lang="en-US" altLang="zh-CN" sz="2400" b="0" dirty="0">
                <a:solidFill>
                  <a:schemeClr val="tx1"/>
                </a:solidFill>
                <a:latin typeface="Arial" panose="020B0604020202020204" pitchFamily="34" charset="0"/>
                <a:cs typeface="Arial" panose="020B0604020202020204" pitchFamily="34" charset="0"/>
              </a:rPr>
              <a:t>off to go to the good university. (Para 6)</a:t>
            </a:r>
          </a:p>
        </p:txBody>
      </p:sp>
      <p:sp>
        <p:nvSpPr>
          <p:cNvPr id="53259" name="Text Box 15"/>
          <p:cNvSpPr txBox="1">
            <a:spLocks noChangeArrowheads="1"/>
          </p:cNvSpPr>
          <p:nvPr/>
        </p:nvSpPr>
        <p:spPr bwMode="auto">
          <a:xfrm>
            <a:off x="395063" y="2354687"/>
            <a:ext cx="734377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rPr>
              <a:t>What does it mean by “work my backside off”</a:t>
            </a:r>
            <a:r>
              <a:rPr lang="en-US" altLang="zh-CN" sz="2400" b="0" dirty="0">
                <a:solidFill>
                  <a:schemeClr val="tx1"/>
                </a:solidFill>
                <a:latin typeface="Arial Unicode MS" pitchFamily="34" charset="-122"/>
                <a:ea typeface="Arial Unicode MS" pitchFamily="34" charset="-122"/>
                <a:cs typeface="Arial Unicode MS" pitchFamily="34" charset="-122"/>
              </a:rPr>
              <a:t>?</a:t>
            </a:r>
          </a:p>
        </p:txBody>
      </p:sp>
      <p:grpSp>
        <p:nvGrpSpPr>
          <p:cNvPr id="4" name="Group 17"/>
          <p:cNvGrpSpPr>
            <a:grpSpLocks/>
          </p:cNvGrpSpPr>
          <p:nvPr/>
        </p:nvGrpSpPr>
        <p:grpSpPr bwMode="auto">
          <a:xfrm>
            <a:off x="468313" y="5373688"/>
            <a:ext cx="503237" cy="360362"/>
            <a:chOff x="2789" y="2160"/>
            <a:chExt cx="318" cy="227"/>
          </a:xfrm>
        </p:grpSpPr>
        <p:pic>
          <p:nvPicPr>
            <p:cNvPr id="53272" name="Picture 18"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3" name="Text Box 1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53261" name="Text Box 20"/>
          <p:cNvSpPr txBox="1">
            <a:spLocks noChangeArrowheads="1"/>
          </p:cNvSpPr>
          <p:nvPr/>
        </p:nvSpPr>
        <p:spPr bwMode="auto">
          <a:xfrm>
            <a:off x="973138" y="5300663"/>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How to translate the sentence into Chinese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grpSp>
        <p:nvGrpSpPr>
          <p:cNvPr id="5" name="Group 22"/>
          <p:cNvGrpSpPr>
            <a:grpSpLocks/>
          </p:cNvGrpSpPr>
          <p:nvPr/>
        </p:nvGrpSpPr>
        <p:grpSpPr bwMode="auto">
          <a:xfrm>
            <a:off x="323850" y="3417888"/>
            <a:ext cx="503238" cy="360362"/>
            <a:chOff x="2789" y="2244"/>
            <a:chExt cx="318" cy="227"/>
          </a:xfrm>
        </p:grpSpPr>
        <p:pic>
          <p:nvPicPr>
            <p:cNvPr id="53270" name="Picture 23"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4" y="224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1" name="Text Box 24"/>
            <p:cNvSpPr txBox="1">
              <a:spLocks noChangeArrowheads="1"/>
            </p:cNvSpPr>
            <p:nvPr/>
          </p:nvSpPr>
          <p:spPr bwMode="auto">
            <a:xfrm rot="21110149">
              <a:off x="2789" y="2281"/>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1068057" name="Text Box 25"/>
          <p:cNvSpPr txBox="1">
            <a:spLocks noChangeArrowheads="1"/>
          </p:cNvSpPr>
          <p:nvPr/>
        </p:nvSpPr>
        <p:spPr bwMode="auto">
          <a:xfrm>
            <a:off x="999140" y="5388429"/>
            <a:ext cx="7345362" cy="4413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zh-CN" altLang="en-US" sz="2000" b="0" dirty="0">
                <a:solidFill>
                  <a:schemeClr val="tx1"/>
                </a:solidFill>
                <a:ea typeface="黑体" pitchFamily="49" charset="-122"/>
              </a:rPr>
              <a:t>我上的是综合学校，我拼命读书才考上了一所好大学。</a:t>
            </a:r>
          </a:p>
        </p:txBody>
      </p:sp>
      <p:sp>
        <p:nvSpPr>
          <p:cNvPr id="1068059" name="Text Box 27"/>
          <p:cNvSpPr txBox="1">
            <a:spLocks noChangeArrowheads="1"/>
          </p:cNvSpPr>
          <p:nvPr/>
        </p:nvSpPr>
        <p:spPr bwMode="auto">
          <a:xfrm>
            <a:off x="575469" y="2720975"/>
            <a:ext cx="813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i="1" dirty="0">
                <a:solidFill>
                  <a:srgbClr val="0066CC"/>
                </a:solidFill>
                <a:latin typeface="Times New Roman" panose="02020603050405020304" pitchFamily="18" charset="0"/>
                <a:cs typeface="Times New Roman" panose="02020603050405020304" pitchFamily="18" charset="0"/>
              </a:rPr>
              <a:t>Informal way expressing “work very hard”.</a:t>
            </a:r>
          </a:p>
        </p:txBody>
      </p:sp>
      <p:sp>
        <p:nvSpPr>
          <p:cNvPr id="53266" name="Text Box 28"/>
          <p:cNvSpPr txBox="1">
            <a:spLocks noChangeArrowheads="1"/>
          </p:cNvSpPr>
          <p:nvPr/>
        </p:nvSpPr>
        <p:spPr bwMode="auto">
          <a:xfrm>
            <a:off x="900112" y="3369481"/>
            <a:ext cx="734377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3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1" name="直接连接符 3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68058" name="Text Box 26"/>
          <p:cNvSpPr txBox="1">
            <a:spLocks noChangeArrowheads="1"/>
          </p:cNvSpPr>
          <p:nvPr/>
        </p:nvSpPr>
        <p:spPr bwMode="auto">
          <a:xfrm>
            <a:off x="935038" y="3369839"/>
            <a:ext cx="7345362" cy="15970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He went to a school for students of all abilities (not to a special school for academic students) and so he had to work very hard to enter a good university.</a:t>
            </a:r>
          </a:p>
        </p:txBody>
      </p:sp>
    </p:spTree>
    <p:extLst>
      <p:ext uri="{BB962C8B-B14F-4D97-AF65-F5344CB8AC3E}">
        <p14:creationId xmlns:p14="http://schemas.microsoft.com/office/powerpoint/2010/main" val="437970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68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6805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68057"/>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6805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68058"/>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068057" grpId="0" animBg="1"/>
      <p:bldP spid="1068057" grpId="1" animBg="1"/>
      <p:bldP spid="1068059" grpId="0"/>
      <p:bldP spid="1068058" grpId="0" animBg="1"/>
      <p:bldP spid="106805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1" name="Text Box 13"/>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grpSp>
        <p:nvGrpSpPr>
          <p:cNvPr id="4" name="Group 17"/>
          <p:cNvGrpSpPr>
            <a:grpSpLocks/>
          </p:cNvGrpSpPr>
          <p:nvPr/>
        </p:nvGrpSpPr>
        <p:grpSpPr bwMode="auto">
          <a:xfrm>
            <a:off x="323850" y="5516563"/>
            <a:ext cx="503238" cy="360362"/>
            <a:chOff x="2789" y="2160"/>
            <a:chExt cx="318" cy="227"/>
          </a:xfrm>
        </p:grpSpPr>
        <p:pic>
          <p:nvPicPr>
            <p:cNvPr id="54294" name="Picture 18"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5" name="Text Box 1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54284" name="Text Box 20"/>
          <p:cNvSpPr txBox="1">
            <a:spLocks noChangeArrowheads="1"/>
          </p:cNvSpPr>
          <p:nvPr/>
        </p:nvSpPr>
        <p:spPr bwMode="auto">
          <a:xfrm>
            <a:off x="973138" y="5445125"/>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a:solidFill>
                  <a:schemeClr val="tx1"/>
                </a:solidFill>
              </a:rPr>
              <a:t>How to translate the sentence into Chinese</a:t>
            </a:r>
            <a:r>
              <a:rPr lang="en-US" altLang="zh-CN" sz="2400" b="0">
                <a:solidFill>
                  <a:schemeClr val="tx1"/>
                </a:solidFill>
                <a:latin typeface="Batang" pitchFamily="18" charset="-127"/>
                <a:ea typeface="Batang" pitchFamily="18" charset="-127"/>
              </a:rPr>
              <a:t>?</a:t>
            </a:r>
          </a:p>
        </p:txBody>
      </p:sp>
      <p:sp>
        <p:nvSpPr>
          <p:cNvPr id="54285" name="Text Box 21"/>
          <p:cNvSpPr txBox="1">
            <a:spLocks noChangeArrowheads="1"/>
          </p:cNvSpPr>
          <p:nvPr/>
        </p:nvSpPr>
        <p:spPr bwMode="auto">
          <a:xfrm>
            <a:off x="954431" y="2720975"/>
            <a:ext cx="7056438"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grpSp>
        <p:nvGrpSpPr>
          <p:cNvPr id="5" name="Group 22"/>
          <p:cNvGrpSpPr>
            <a:grpSpLocks/>
          </p:cNvGrpSpPr>
          <p:nvPr/>
        </p:nvGrpSpPr>
        <p:grpSpPr bwMode="auto">
          <a:xfrm>
            <a:off x="323850" y="2755900"/>
            <a:ext cx="503238" cy="360363"/>
            <a:chOff x="2789" y="2160"/>
            <a:chExt cx="318" cy="227"/>
          </a:xfrm>
        </p:grpSpPr>
        <p:pic>
          <p:nvPicPr>
            <p:cNvPr id="54292" name="Picture 23"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3" name="Text Box 24"/>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a:solidFill>
                    <a:srgbClr val="009999"/>
                  </a:solidFill>
                  <a:latin typeface="Arial" pitchFamily="34" charset="0"/>
                </a:rPr>
                <a:t>click</a:t>
              </a:r>
            </a:p>
          </p:txBody>
        </p:sp>
      </p:grpSp>
      <p:sp>
        <p:nvSpPr>
          <p:cNvPr id="1069081" name="Text Box 25"/>
          <p:cNvSpPr txBox="1">
            <a:spLocks noChangeArrowheads="1"/>
          </p:cNvSpPr>
          <p:nvPr/>
        </p:nvSpPr>
        <p:spPr bwMode="auto">
          <a:xfrm>
            <a:off x="926176" y="5308109"/>
            <a:ext cx="7345362" cy="7461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她自己中学毕业后一直都在工作，所以她和她的丈夫发现，建议儿子如何继续找工作是件很棘手的事情。</a:t>
            </a:r>
          </a:p>
        </p:txBody>
      </p:sp>
      <p:sp>
        <p:nvSpPr>
          <p:cNvPr id="1069082" name="Text Box 26"/>
          <p:cNvSpPr txBox="1">
            <a:spLocks noChangeArrowheads="1"/>
          </p:cNvSpPr>
          <p:nvPr/>
        </p:nvSpPr>
        <p:spPr bwMode="auto">
          <a:xfrm>
            <a:off x="979428" y="3355930"/>
            <a:ext cx="7345362" cy="15970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The mother has always had a full-time job (presumably the father is also working full-time), so she does not have relevant personal experience. For her, it is difficult to give advice.</a:t>
            </a:r>
            <a:endParaRPr lang="zh-CN" altLang="en-US" sz="2400" b="0" dirty="0">
              <a:solidFill>
                <a:schemeClr val="tx1"/>
              </a:solidFill>
              <a:ea typeface="黑体" pitchFamily="49" charset="-122"/>
            </a:endParaRPr>
          </a:p>
        </p:txBody>
      </p:sp>
      <p:pic>
        <p:nvPicPr>
          <p:cNvPr id="27"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29" name="直接连接符 28"/>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4282" name="Text Box 14"/>
          <p:cNvSpPr txBox="1">
            <a:spLocks noChangeArrowheads="1"/>
          </p:cNvSpPr>
          <p:nvPr/>
        </p:nvSpPr>
        <p:spPr bwMode="auto">
          <a:xfrm>
            <a:off x="394570" y="1484784"/>
            <a:ext cx="84979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6. … but having worked full-time since leaving school herself, she and her husband find it tricky to advise him on how to proceed. (Para 7)</a:t>
            </a:r>
          </a:p>
        </p:txBody>
      </p:sp>
    </p:spTree>
    <p:extLst>
      <p:ext uri="{BB962C8B-B14F-4D97-AF65-F5344CB8AC3E}">
        <p14:creationId xmlns:p14="http://schemas.microsoft.com/office/powerpoint/2010/main" val="105957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69081"/>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069081"/>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908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69082"/>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069081" grpId="0" animBg="1"/>
      <p:bldP spid="1069081" grpId="1" animBg="1"/>
      <p:bldP spid="1069082" grpId="0" animBg="1"/>
      <p:bldP spid="106908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5" name="Text Box 13"/>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55306" name="Text Box 14"/>
          <p:cNvSpPr txBox="1">
            <a:spLocks noChangeArrowheads="1"/>
          </p:cNvSpPr>
          <p:nvPr/>
        </p:nvSpPr>
        <p:spPr bwMode="auto">
          <a:xfrm>
            <a:off x="270020" y="1484784"/>
            <a:ext cx="83992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7. Carry on life as normal and don’t allow them to abuse your bank account or sap your reserve of emotional energy. (</a:t>
            </a:r>
            <a:r>
              <a:rPr lang="en-US" altLang="zh-CN" sz="2400" b="0" dirty="0" smtClean="0">
                <a:solidFill>
                  <a:schemeClr val="tx1"/>
                </a:solidFill>
                <a:latin typeface="Arial" panose="020B0604020202020204" pitchFamily="34" charset="0"/>
                <a:cs typeface="Arial" panose="020B0604020202020204" pitchFamily="34" charset="0"/>
              </a:rPr>
              <a:t>Para. </a:t>
            </a:r>
            <a:r>
              <a:rPr lang="en-US" altLang="zh-CN" sz="2400" b="0" dirty="0">
                <a:solidFill>
                  <a:schemeClr val="tx1"/>
                </a:solidFill>
                <a:latin typeface="Arial" panose="020B0604020202020204" pitchFamily="34" charset="0"/>
                <a:cs typeface="Arial" panose="020B0604020202020204" pitchFamily="34" charset="0"/>
              </a:rPr>
              <a:t>11)</a:t>
            </a:r>
          </a:p>
        </p:txBody>
      </p:sp>
      <p:sp>
        <p:nvSpPr>
          <p:cNvPr id="55307" name="Text Box 15"/>
          <p:cNvSpPr txBox="1">
            <a:spLocks noChangeArrowheads="1"/>
          </p:cNvSpPr>
          <p:nvPr/>
        </p:nvSpPr>
        <p:spPr bwMode="auto">
          <a:xfrm>
            <a:off x="577285" y="2685113"/>
            <a:ext cx="6767983" cy="457200"/>
          </a:xfrm>
          <a:prstGeom prst="rect">
            <a:avLst/>
          </a:prstGeom>
          <a:solidFill>
            <a:schemeClr val="bg1">
              <a:lumMod val="95000"/>
            </a:schemeClr>
          </a:solidFill>
          <a:ln>
            <a:noFill/>
          </a:ln>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What does it mean by “sap your reserve”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1070096" name="Text Box 16"/>
          <p:cNvSpPr txBox="1">
            <a:spLocks noChangeArrowheads="1"/>
          </p:cNvSpPr>
          <p:nvPr/>
        </p:nvSpPr>
        <p:spPr bwMode="auto">
          <a:xfrm>
            <a:off x="604785" y="3103413"/>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“sap the reserve of something” means “use up </a:t>
            </a:r>
            <a:r>
              <a:rPr lang="en-US" altLang="zh-CN" sz="2400" b="0" dirty="0" err="1">
                <a:solidFill>
                  <a:srgbClr val="0066CC"/>
                </a:solidFill>
                <a:latin typeface="Times New Roman" panose="02020603050405020304" pitchFamily="18" charset="0"/>
                <a:cs typeface="Times New Roman" panose="02020603050405020304" pitchFamily="18" charset="0"/>
              </a:rPr>
              <a:t>sth</a:t>
            </a:r>
            <a:r>
              <a:rPr lang="en-US" altLang="zh-CN" sz="2400" b="0" dirty="0">
                <a:solidFill>
                  <a:srgbClr val="0066CC"/>
                </a:solidFill>
                <a:latin typeface="Times New Roman" panose="02020603050405020304" pitchFamily="18" charset="0"/>
                <a:cs typeface="Times New Roman" panose="02020603050405020304" pitchFamily="18" charset="0"/>
              </a:rPr>
              <a:t>.”</a:t>
            </a:r>
            <a:endParaRPr lang="en-US" altLang="zh-CN" sz="2400" b="0" dirty="0">
              <a:solidFill>
                <a:schemeClr val="tx1"/>
              </a:solidFill>
              <a:latin typeface="Times New Roman" panose="02020603050405020304" pitchFamily="18" charset="0"/>
              <a:cs typeface="Times New Roman" panose="02020603050405020304" pitchFamily="18" charset="0"/>
            </a:endParaRPr>
          </a:p>
        </p:txBody>
      </p:sp>
      <p:grpSp>
        <p:nvGrpSpPr>
          <p:cNvPr id="4" name="Group 17"/>
          <p:cNvGrpSpPr>
            <a:grpSpLocks/>
          </p:cNvGrpSpPr>
          <p:nvPr/>
        </p:nvGrpSpPr>
        <p:grpSpPr bwMode="auto">
          <a:xfrm>
            <a:off x="287895" y="5728103"/>
            <a:ext cx="503238" cy="360362"/>
            <a:chOff x="2761" y="2280"/>
            <a:chExt cx="318" cy="227"/>
          </a:xfrm>
        </p:grpSpPr>
        <p:pic>
          <p:nvPicPr>
            <p:cNvPr id="55320" name="Picture 18"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01" y="228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1" name="Text Box 19"/>
            <p:cNvSpPr txBox="1">
              <a:spLocks noChangeArrowheads="1"/>
            </p:cNvSpPr>
            <p:nvPr/>
          </p:nvSpPr>
          <p:spPr bwMode="auto">
            <a:xfrm rot="21110149">
              <a:off x="2761" y="2306"/>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55310" name="Text Box 20"/>
          <p:cNvSpPr txBox="1">
            <a:spLocks noChangeArrowheads="1"/>
          </p:cNvSpPr>
          <p:nvPr/>
        </p:nvSpPr>
        <p:spPr bwMode="auto">
          <a:xfrm>
            <a:off x="867296" y="5720680"/>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How to translate the sentence into Chinese</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sp>
        <p:nvSpPr>
          <p:cNvPr id="55311" name="Text Box 21"/>
          <p:cNvSpPr txBox="1">
            <a:spLocks noChangeArrowheads="1"/>
          </p:cNvSpPr>
          <p:nvPr/>
        </p:nvSpPr>
        <p:spPr bwMode="auto">
          <a:xfrm>
            <a:off x="884783" y="3751263"/>
            <a:ext cx="7056437"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Batang" pitchFamily="18" charset="-127"/>
                <a:cs typeface="Arial" panose="020B0604020202020204" pitchFamily="34" charset="0"/>
              </a:rPr>
              <a:t>?</a:t>
            </a:r>
          </a:p>
        </p:txBody>
      </p:sp>
      <p:grpSp>
        <p:nvGrpSpPr>
          <p:cNvPr id="5" name="Group 22"/>
          <p:cNvGrpSpPr>
            <a:grpSpLocks/>
          </p:cNvGrpSpPr>
          <p:nvPr/>
        </p:nvGrpSpPr>
        <p:grpSpPr bwMode="auto">
          <a:xfrm>
            <a:off x="252412" y="3756582"/>
            <a:ext cx="503238" cy="360363"/>
            <a:chOff x="2766" y="2292"/>
            <a:chExt cx="318" cy="227"/>
          </a:xfrm>
        </p:grpSpPr>
        <p:pic>
          <p:nvPicPr>
            <p:cNvPr id="55318" name="Picture 23"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25" y="2292"/>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9" name="Text Box 24"/>
            <p:cNvSpPr txBox="1">
              <a:spLocks noChangeArrowheads="1"/>
            </p:cNvSpPr>
            <p:nvPr/>
          </p:nvSpPr>
          <p:spPr bwMode="auto">
            <a:xfrm rot="21110149">
              <a:off x="2766" y="229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1070105" name="Text Box 25"/>
          <p:cNvSpPr txBox="1">
            <a:spLocks noChangeArrowheads="1"/>
          </p:cNvSpPr>
          <p:nvPr/>
        </p:nvSpPr>
        <p:spPr bwMode="auto">
          <a:xfrm>
            <a:off x="871485" y="5720680"/>
            <a:ext cx="7531100" cy="7080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zh-CN" altLang="en-US" sz="2000" b="0" dirty="0">
                <a:solidFill>
                  <a:schemeClr val="tx1"/>
                </a:solidFill>
                <a:ea typeface="黑体" pitchFamily="49" charset="-122"/>
              </a:rPr>
              <a:t>父母要维持正常的生活，不要让孩子随便用你们的银行账户或者榨干你们的情感能量。</a:t>
            </a:r>
            <a:endParaRPr lang="en-US" altLang="zh-CN" sz="2000" b="0" dirty="0">
              <a:solidFill>
                <a:schemeClr val="tx1"/>
              </a:solidFill>
              <a:ea typeface="黑体" pitchFamily="49" charset="-122"/>
            </a:endParaRPr>
          </a:p>
        </p:txBody>
      </p:sp>
      <p:sp>
        <p:nvSpPr>
          <p:cNvPr id="1070106" name="Text Box 26"/>
          <p:cNvSpPr txBox="1">
            <a:spLocks noChangeArrowheads="1"/>
          </p:cNvSpPr>
          <p:nvPr/>
        </p:nvSpPr>
        <p:spPr bwMode="auto">
          <a:xfrm>
            <a:off x="788872" y="3729098"/>
            <a:ext cx="7531100" cy="15970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Parents should live as usual. They should neither let their children spend their money unnecessarily, nor let the problem take away all their emotional energy.</a:t>
            </a:r>
            <a:endParaRPr lang="zh-CN" altLang="en-US" sz="2400" b="0" dirty="0">
              <a:solidFill>
                <a:schemeClr val="tx1"/>
              </a:solidFill>
              <a:ea typeface="黑体" pitchFamily="49" charset="-122"/>
            </a:endParaRPr>
          </a:p>
        </p:txBody>
      </p:sp>
      <p:sp>
        <p:nvSpPr>
          <p:cNvPr id="3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2" name="直接连接符 3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42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70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7010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70105"/>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010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70106"/>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070096" grpId="0"/>
      <p:bldP spid="1070105" grpId="0" animBg="1"/>
      <p:bldP spid="1070105" grpId="1" animBg="1"/>
      <p:bldP spid="1070106" grpId="0" animBg="1"/>
      <p:bldP spid="107010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8" name="Text Box 13"/>
          <p:cNvSpPr txBox="1">
            <a:spLocks noChangeArrowheads="1"/>
          </p:cNvSpPr>
          <p:nvPr/>
        </p:nvSpPr>
        <p:spPr bwMode="auto">
          <a:xfrm>
            <a:off x="755650" y="4437063"/>
            <a:ext cx="7704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endParaRPr lang="zh-CN" altLang="en-US" sz="2800" b="0"/>
          </a:p>
        </p:txBody>
      </p:sp>
      <p:sp>
        <p:nvSpPr>
          <p:cNvPr id="56329" name="Text Box 14"/>
          <p:cNvSpPr txBox="1">
            <a:spLocks noChangeArrowheads="1"/>
          </p:cNvSpPr>
          <p:nvPr/>
        </p:nvSpPr>
        <p:spPr bwMode="auto">
          <a:xfrm>
            <a:off x="343266" y="1484784"/>
            <a:ext cx="828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Book Antiqua" panose="02040602050305030304" pitchFamily="18" charset="0"/>
              </a:rPr>
              <a:t>8. After that the son or daughter needs to be nudged firmly back into the saddle. </a:t>
            </a:r>
          </a:p>
        </p:txBody>
      </p:sp>
      <p:sp>
        <p:nvSpPr>
          <p:cNvPr id="56330" name="Text Box 15"/>
          <p:cNvSpPr txBox="1">
            <a:spLocks noChangeArrowheads="1"/>
          </p:cNvSpPr>
          <p:nvPr/>
        </p:nvSpPr>
        <p:spPr bwMode="auto">
          <a:xfrm>
            <a:off x="574678" y="2467744"/>
            <a:ext cx="7343775"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rPr>
              <a:t>What does it mean by “saddle”</a:t>
            </a:r>
            <a:r>
              <a:rPr lang="en-US" altLang="zh-CN" sz="2400" b="0" dirty="0">
                <a:solidFill>
                  <a:schemeClr val="tx1"/>
                </a:solidFill>
                <a:latin typeface="Arial Unicode MS" pitchFamily="34" charset="-122"/>
                <a:ea typeface="Arial Unicode MS" pitchFamily="34" charset="-122"/>
                <a:cs typeface="Arial Unicode MS" pitchFamily="34" charset="-122"/>
              </a:rPr>
              <a:t>?</a:t>
            </a:r>
          </a:p>
        </p:txBody>
      </p:sp>
      <p:sp>
        <p:nvSpPr>
          <p:cNvPr id="57355" name="Text Box 16"/>
          <p:cNvSpPr txBox="1">
            <a:spLocks noChangeArrowheads="1"/>
          </p:cNvSpPr>
          <p:nvPr/>
        </p:nvSpPr>
        <p:spPr bwMode="auto">
          <a:xfrm>
            <a:off x="564103" y="2924944"/>
            <a:ext cx="8064500" cy="12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It means in a position in which you have power or authority.</a:t>
            </a:r>
          </a:p>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e.g. He always has to be in the saddle, controlling  </a:t>
            </a:r>
            <a:br>
              <a:rPr lang="en-US" altLang="zh-CN" sz="2400" b="0" dirty="0">
                <a:solidFill>
                  <a:srgbClr val="0066CC"/>
                </a:solidFill>
                <a:latin typeface="Times New Roman" panose="02020603050405020304" pitchFamily="18" charset="0"/>
                <a:cs typeface="Times New Roman" panose="02020603050405020304" pitchFamily="18" charset="0"/>
              </a:rPr>
            </a:br>
            <a:r>
              <a:rPr lang="en-US" altLang="zh-CN" sz="2400" b="0" dirty="0">
                <a:solidFill>
                  <a:srgbClr val="0066CC"/>
                </a:solidFill>
                <a:latin typeface="Times New Roman" panose="02020603050405020304" pitchFamily="18" charset="0"/>
                <a:cs typeface="Times New Roman" panose="02020603050405020304" pitchFamily="18" charset="0"/>
              </a:rPr>
              <a:t>        everything.</a:t>
            </a:r>
          </a:p>
        </p:txBody>
      </p:sp>
      <p:grpSp>
        <p:nvGrpSpPr>
          <p:cNvPr id="5" name="Group 17"/>
          <p:cNvGrpSpPr>
            <a:grpSpLocks/>
          </p:cNvGrpSpPr>
          <p:nvPr/>
        </p:nvGrpSpPr>
        <p:grpSpPr bwMode="auto">
          <a:xfrm>
            <a:off x="289034" y="5923394"/>
            <a:ext cx="503239" cy="360363"/>
            <a:chOff x="2767" y="2160"/>
            <a:chExt cx="318" cy="227"/>
          </a:xfrm>
        </p:grpSpPr>
        <p:pic>
          <p:nvPicPr>
            <p:cNvPr id="56343" name="Picture 18"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4" name="Text Box 19"/>
            <p:cNvSpPr txBox="1">
              <a:spLocks noChangeArrowheads="1"/>
            </p:cNvSpPr>
            <p:nvPr/>
          </p:nvSpPr>
          <p:spPr bwMode="auto">
            <a:xfrm rot="21110149">
              <a:off x="2767" y="2196"/>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56333" name="Text Box 20"/>
          <p:cNvSpPr txBox="1">
            <a:spLocks noChangeArrowheads="1"/>
          </p:cNvSpPr>
          <p:nvPr/>
        </p:nvSpPr>
        <p:spPr bwMode="auto">
          <a:xfrm>
            <a:off x="821959" y="5717450"/>
            <a:ext cx="6838950"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How to translate the sentence into Chinese</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sp>
        <p:nvSpPr>
          <p:cNvPr id="56334" name="Text Box 21"/>
          <p:cNvSpPr txBox="1">
            <a:spLocks noChangeArrowheads="1"/>
          </p:cNvSpPr>
          <p:nvPr/>
        </p:nvSpPr>
        <p:spPr bwMode="auto">
          <a:xfrm>
            <a:off x="905229" y="4545444"/>
            <a:ext cx="7056437" cy="457200"/>
          </a:xfrm>
          <a:prstGeom prst="rect">
            <a:avLst/>
          </a:prstGeom>
          <a:solidFill>
            <a:schemeClr val="bg1">
              <a:lumMod val="95000"/>
            </a:schemeClr>
          </a:solidFill>
          <a:ln>
            <a:noFill/>
          </a:ln>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Arial" panose="020B0604020202020204" pitchFamily="34" charset="0"/>
                <a:cs typeface="Arial" panose="020B0604020202020204" pitchFamily="34" charset="0"/>
              </a:rPr>
              <a:t>Can you explain the sentence in English</a:t>
            </a:r>
            <a:r>
              <a:rPr lang="en-US" altLang="zh-CN" sz="2400" b="0" dirty="0">
                <a:solidFill>
                  <a:schemeClr val="tx1"/>
                </a:solidFill>
                <a:latin typeface="Arial" panose="020B0604020202020204" pitchFamily="34" charset="0"/>
                <a:ea typeface="Arial Unicode MS" pitchFamily="34" charset="-122"/>
                <a:cs typeface="Arial" panose="020B0604020202020204" pitchFamily="34" charset="0"/>
              </a:rPr>
              <a:t>?</a:t>
            </a:r>
          </a:p>
        </p:txBody>
      </p:sp>
      <p:grpSp>
        <p:nvGrpSpPr>
          <p:cNvPr id="7" name="Group 22"/>
          <p:cNvGrpSpPr>
            <a:grpSpLocks/>
          </p:cNvGrpSpPr>
          <p:nvPr/>
        </p:nvGrpSpPr>
        <p:grpSpPr bwMode="auto">
          <a:xfrm>
            <a:off x="346005" y="4641850"/>
            <a:ext cx="503238" cy="360363"/>
            <a:chOff x="2803" y="2244"/>
            <a:chExt cx="318" cy="227"/>
          </a:xfrm>
        </p:grpSpPr>
        <p:pic>
          <p:nvPicPr>
            <p:cNvPr id="56341" name="Picture 23"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4" y="224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2" name="Text Box 24"/>
            <p:cNvSpPr txBox="1">
              <a:spLocks noChangeArrowheads="1"/>
            </p:cNvSpPr>
            <p:nvPr/>
          </p:nvSpPr>
          <p:spPr bwMode="auto">
            <a:xfrm rot="21110149">
              <a:off x="2803" y="2250"/>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1000" dirty="0">
                  <a:solidFill>
                    <a:srgbClr val="009999"/>
                  </a:solidFill>
                  <a:latin typeface="Arial" pitchFamily="34" charset="0"/>
                </a:rPr>
                <a:t>click</a:t>
              </a:r>
            </a:p>
          </p:txBody>
        </p:sp>
      </p:grpSp>
      <p:sp>
        <p:nvSpPr>
          <p:cNvPr id="1071129" name="Text Box 25"/>
          <p:cNvSpPr txBox="1">
            <a:spLocks noChangeArrowheads="1"/>
          </p:cNvSpPr>
          <p:nvPr/>
        </p:nvSpPr>
        <p:spPr bwMode="auto">
          <a:xfrm>
            <a:off x="841897" y="5722756"/>
            <a:ext cx="7345362" cy="441325"/>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zh-CN" altLang="en-US" sz="2000" b="0">
                <a:solidFill>
                  <a:schemeClr val="tx1"/>
                </a:solidFill>
                <a:ea typeface="黑体" pitchFamily="49" charset="-122"/>
              </a:rPr>
              <a:t>等他们缓过来之后，父母就该坚决要求孩子继续求职。</a:t>
            </a:r>
          </a:p>
        </p:txBody>
      </p:sp>
      <p:sp>
        <p:nvSpPr>
          <p:cNvPr id="1071130" name="Text Box 26"/>
          <p:cNvSpPr txBox="1">
            <a:spLocks noChangeArrowheads="1"/>
          </p:cNvSpPr>
          <p:nvPr/>
        </p:nvSpPr>
        <p:spPr bwMode="auto">
          <a:xfrm>
            <a:off x="869435" y="4340225"/>
            <a:ext cx="7345362" cy="1231900"/>
          </a:xfrm>
          <a:prstGeom prst="rect">
            <a:avLst/>
          </a:prstGeom>
          <a:solidFill>
            <a:schemeClr val="bg2"/>
          </a:solidFill>
          <a:ln>
            <a:headEnd/>
            <a:tailEnd/>
          </a:ln>
        </p:spPr>
        <p:style>
          <a:lnRef idx="2">
            <a:schemeClr val="accent4"/>
          </a:lnRef>
          <a:fillRef idx="1">
            <a:schemeClr val="lt1"/>
          </a:fillRef>
          <a:effectRef idx="0">
            <a:schemeClr val="accent4"/>
          </a:effectRef>
          <a:fontRef idx="minor">
            <a:schemeClr val="dk1"/>
          </a:fontRef>
        </p:style>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ea typeface="黑体" pitchFamily="49" charset="-122"/>
              </a:rPr>
              <a:t>Then the parents should gently push their children firmly so that the children get back into control of their lives.</a:t>
            </a:r>
          </a:p>
        </p:txBody>
      </p:sp>
      <p:sp>
        <p:nvSpPr>
          <p:cNvPr id="3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a:t>Difficult </a:t>
            </a:r>
            <a:r>
              <a:rPr lang="en-US" altLang="zh-CN" b="1" dirty="0" smtClean="0"/>
              <a:t>Sentences</a:t>
            </a:r>
            <a:endParaRPr lang="zh-CN" altLang="en-US" b="1" dirty="0"/>
          </a:p>
        </p:txBody>
      </p:sp>
      <p:cxnSp>
        <p:nvCxnSpPr>
          <p:cNvPr id="32" name="直接连接符 3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248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7112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1071129"/>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22" restart="whenNotActive" fill="hold" evtFilter="cancelBubble" nodeType="interactiveSeq">
                <p:stCondLst>
                  <p:cond evt="onClick" delay="0">
                    <p:tgtEl>
                      <p:spTgt spid="7"/>
                    </p:tgtEl>
                  </p:cond>
                </p:stCondLst>
                <p:endSync evt="end" delay="0">
                  <p:rtn val="all"/>
                </p:endSync>
                <p:childTnLst>
                  <p:par>
                    <p:cTn id="23" fill="hold" nodeType="clickPar">
                      <p:stCondLst>
                        <p:cond delay="0"/>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11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71130"/>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bldLst>
      <p:bldP spid="57355" grpId="0"/>
      <p:bldP spid="1071129" grpId="0" animBg="1"/>
      <p:bldP spid="1071129" grpId="1" animBg="1"/>
      <p:bldP spid="1071130" grpId="0" animBg="1"/>
      <p:bldP spid="107113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    Words </a:t>
            </a:r>
            <a:r>
              <a:rPr lang="en-US" altLang="zh-CN" b="1" dirty="0"/>
              <a:t>&amp; Expressions</a:t>
            </a:r>
            <a:endParaRPr lang="zh-CN" altLang="en-US" b="1" dirty="0"/>
          </a:p>
        </p:txBody>
      </p:sp>
      <p:sp>
        <p:nvSpPr>
          <p:cNvPr id="3" name="内容占位符 2"/>
          <p:cNvSpPr>
            <a:spLocks noGrp="1"/>
          </p:cNvSpPr>
          <p:nvPr>
            <p:ph idx="1"/>
          </p:nvPr>
        </p:nvSpPr>
        <p:spPr/>
        <p:txBody>
          <a:bodyPr/>
          <a:lstStyle/>
          <a:p>
            <a:pPr marL="361950" indent="-361950"/>
            <a:r>
              <a:rPr lang="en-US" altLang="zh-CN" sz="3600" b="1" dirty="0"/>
              <a:t>galvanize</a:t>
            </a:r>
            <a:r>
              <a:rPr lang="en-US" altLang="zh-CN" dirty="0"/>
              <a:t>  </a:t>
            </a:r>
            <a:r>
              <a:rPr lang="en-US" altLang="zh-CN" sz="2400" i="1" dirty="0" err="1" smtClean="0">
                <a:solidFill>
                  <a:srgbClr val="C00000"/>
                </a:solidFill>
                <a:latin typeface="Arial" panose="020B0604020202020204" pitchFamily="34" charset="0"/>
                <a:cs typeface="Arial" panose="020B0604020202020204" pitchFamily="34" charset="0"/>
              </a:rPr>
              <a:t>vt</a:t>
            </a:r>
            <a:r>
              <a:rPr lang="en-US" altLang="zh-CN" sz="2400" i="1" dirty="0" err="1">
                <a:solidFill>
                  <a:srgbClr val="C00000"/>
                </a:solidFill>
                <a:latin typeface="Arial" panose="020B0604020202020204" pitchFamily="34" charset="0"/>
                <a:cs typeface="Arial" panose="020B0604020202020204" pitchFamily="34" charset="0"/>
              </a:rPr>
              <a:t>.</a:t>
            </a:r>
            <a:r>
              <a:rPr lang="en-US" altLang="zh-CN" sz="2400" i="1" dirty="0">
                <a:solidFill>
                  <a:srgbClr val="C00000"/>
                </a:solidFill>
                <a:latin typeface="Arial" panose="020B0604020202020204" pitchFamily="34" charset="0"/>
                <a:cs typeface="Arial" panose="020B0604020202020204" pitchFamily="34" charset="0"/>
              </a:rPr>
              <a:t> </a:t>
            </a:r>
            <a:r>
              <a:rPr lang="en-US" altLang="zh-CN" sz="2400" i="1" dirty="0" smtClean="0">
                <a:solidFill>
                  <a:srgbClr val="C00000"/>
                </a:solidFill>
                <a:latin typeface="Arial" panose="020B0604020202020204" pitchFamily="34" charset="0"/>
                <a:cs typeface="Arial" panose="020B0604020202020204" pitchFamily="34" charset="0"/>
              </a:rPr>
              <a:t>  </a:t>
            </a:r>
            <a:r>
              <a:rPr lang="zh-CN" altLang="en-US" sz="2400" spc="-40" dirty="0" smtClean="0">
                <a:latin typeface="Arial" panose="020B0604020202020204" pitchFamily="34" charset="0"/>
                <a:cs typeface="Arial" panose="020B0604020202020204" pitchFamily="34" charset="0"/>
              </a:rPr>
              <a:t>to </a:t>
            </a:r>
            <a:r>
              <a:rPr lang="en-US" altLang="zh-CN" sz="2400" dirty="0">
                <a:latin typeface="Arial" panose="020B0604020202020204" pitchFamily="34" charset="0"/>
                <a:cs typeface="Arial" panose="020B0604020202020204" pitchFamily="34" charset="0"/>
              </a:rPr>
              <a:t>shock or affect sb. enough to produce a strong and immediate </a:t>
            </a:r>
            <a:r>
              <a:rPr lang="en-US" altLang="zh-CN" sz="2400" dirty="0" smtClean="0">
                <a:latin typeface="Arial" panose="020B0604020202020204" pitchFamily="34" charset="0"/>
                <a:cs typeface="Arial" panose="020B0604020202020204" pitchFamily="34" charset="0"/>
              </a:rPr>
              <a:t>reaction  </a:t>
            </a:r>
            <a:r>
              <a:rPr lang="zh-CN" altLang="en-US" sz="2400" dirty="0" smtClean="0">
                <a:solidFill>
                  <a:schemeClr val="hlink"/>
                </a:solidFill>
                <a:latin typeface="Arial" panose="020B0604020202020204" pitchFamily="34" charset="0"/>
                <a:cs typeface="Arial" panose="020B0604020202020204" pitchFamily="34" charset="0"/>
              </a:rPr>
              <a:t>使振奋</a:t>
            </a:r>
            <a:r>
              <a:rPr lang="zh-CN" altLang="en-US" sz="2400" dirty="0">
                <a:solidFill>
                  <a:schemeClr val="hlink"/>
                </a:solidFill>
                <a:latin typeface="Arial" panose="020B0604020202020204" pitchFamily="34" charset="0"/>
                <a:cs typeface="Arial" panose="020B0604020202020204" pitchFamily="34" charset="0"/>
              </a:rPr>
              <a:t>；刺激</a:t>
            </a:r>
            <a:endParaRPr lang="en-US" altLang="zh-CN" sz="2400" dirty="0">
              <a:solidFill>
                <a:schemeClr val="hlink"/>
              </a:solidFill>
              <a:latin typeface="Arial" panose="020B0604020202020204" pitchFamily="34" charset="0"/>
              <a:cs typeface="Arial" panose="020B0604020202020204" pitchFamily="34" charset="0"/>
            </a:endParaRPr>
          </a:p>
          <a:p>
            <a:pPr marL="0" indent="0">
              <a:buNone/>
            </a:pPr>
            <a:endParaRPr lang="zh-CN" alt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607635" y="3300946"/>
            <a:ext cx="6536365" cy="1200329"/>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The U. S. has, over the past year, exploited this tension to </a:t>
            </a:r>
            <a:r>
              <a:rPr lang="en-US" altLang="zh-CN" sz="2400" b="1" dirty="0">
                <a:latin typeface="Arial" panose="020B0604020202020204" pitchFamily="34" charset="0"/>
                <a:cs typeface="Arial" panose="020B0604020202020204" pitchFamily="34" charset="0"/>
              </a:rPr>
              <a:t>galvanize</a:t>
            </a:r>
            <a:r>
              <a:rPr lang="en-US" altLang="zh-CN" sz="2400" dirty="0">
                <a:latin typeface="Arial" panose="020B0604020202020204" pitchFamily="34" charset="0"/>
                <a:cs typeface="Arial" panose="020B0604020202020204" pitchFamily="34" charset="0"/>
              </a:rPr>
              <a:t> the rest of East Asia against China and under U.</a:t>
            </a:r>
            <a:endParaRPr lang="zh-CN" altLang="en-US" sz="2400" dirty="0">
              <a:latin typeface="Arial" panose="020B0604020202020204" pitchFamily="34" charset="0"/>
              <a:cs typeface="Arial" panose="020B0604020202020204" pitchFamily="34" charset="0"/>
            </a:endParaRPr>
          </a:p>
        </p:txBody>
      </p:sp>
      <p:sp>
        <p:nvSpPr>
          <p:cNvPr id="8" name="矩形 7"/>
          <p:cNvSpPr/>
          <p:nvPr/>
        </p:nvSpPr>
        <p:spPr>
          <a:xfrm>
            <a:off x="1276466" y="5126380"/>
            <a:ext cx="7867534" cy="1200329"/>
          </a:xfrm>
          <a:prstGeom prst="rect">
            <a:avLst/>
          </a:prstGeom>
        </p:spPr>
        <p:txBody>
          <a:bodyPr wrap="square">
            <a:spAutoFit/>
          </a:bodyPr>
          <a:lstStyle/>
          <a:p>
            <a:r>
              <a:rPr lang="en-US" altLang="zh-CN" sz="2400" dirty="0">
                <a:solidFill>
                  <a:srgbClr val="434343"/>
                </a:solidFill>
                <a:latin typeface="Arial" panose="020B0604020202020204" pitchFamily="34" charset="0"/>
                <a:cs typeface="Arial" panose="020B0604020202020204" pitchFamily="34" charset="0"/>
              </a:rPr>
              <a:t>Some </a:t>
            </a:r>
            <a:r>
              <a:rPr lang="en-US" altLang="zh-CN" sz="2400" dirty="0" smtClean="0">
                <a:solidFill>
                  <a:srgbClr val="434343"/>
                </a:solidFill>
                <a:latin typeface="Arial" panose="020B0604020202020204" pitchFamily="34" charset="0"/>
                <a:cs typeface="Arial" panose="020B0604020202020204" pitchFamily="34" charset="0"/>
              </a:rPr>
              <a:t>environmentalists</a:t>
            </a:r>
            <a:r>
              <a:rPr lang="en-US" altLang="zh-CN" sz="2400" dirty="0">
                <a:solidFill>
                  <a:srgbClr val="434343"/>
                </a:solidFill>
                <a:latin typeface="Arial" panose="020B0604020202020204" pitchFamily="34" charset="0"/>
                <a:cs typeface="Arial" panose="020B0604020202020204" pitchFamily="34" charset="0"/>
              </a:rPr>
              <a:t> have hoped that fiction </a:t>
            </a:r>
            <a:endParaRPr lang="en-US" altLang="zh-CN" sz="2400" dirty="0" smtClean="0">
              <a:solidFill>
                <a:srgbClr val="434343"/>
              </a:solidFill>
              <a:latin typeface="Arial" panose="020B0604020202020204" pitchFamily="34" charset="0"/>
              <a:cs typeface="Arial" panose="020B0604020202020204" pitchFamily="34" charset="0"/>
            </a:endParaRPr>
          </a:p>
          <a:p>
            <a:r>
              <a:rPr lang="en-US" altLang="zh-CN" sz="2400" dirty="0" smtClean="0">
                <a:solidFill>
                  <a:srgbClr val="434343"/>
                </a:solidFill>
                <a:latin typeface="Arial" panose="020B0604020202020204" pitchFamily="34" charset="0"/>
                <a:cs typeface="Arial" panose="020B0604020202020204" pitchFamily="34" charset="0"/>
              </a:rPr>
              <a:t>could </a:t>
            </a:r>
            <a:r>
              <a:rPr lang="en-US" altLang="zh-CN" sz="2400" b="1" dirty="0" smtClean="0">
                <a:solidFill>
                  <a:schemeClr val="tx1">
                    <a:lumMod val="95000"/>
                    <a:lumOff val="5000"/>
                  </a:schemeClr>
                </a:solidFill>
                <a:latin typeface="Arial" panose="020B0604020202020204" pitchFamily="34" charset="0"/>
                <a:cs typeface="Arial" panose="020B0604020202020204" pitchFamily="34" charset="0"/>
              </a:rPr>
              <a:t>galvanize</a:t>
            </a:r>
            <a:r>
              <a:rPr lang="en-US" altLang="zh-CN" sz="2400" dirty="0">
                <a:solidFill>
                  <a:srgbClr val="434343"/>
                </a:solidFill>
                <a:latin typeface="Arial" panose="020B0604020202020204" pitchFamily="34" charset="0"/>
                <a:cs typeface="Arial" panose="020B0604020202020204" pitchFamily="34" charset="0"/>
              </a:rPr>
              <a:t> action on climate the way other books </a:t>
            </a:r>
            <a:endParaRPr lang="en-US" altLang="zh-CN" sz="2400" dirty="0" smtClean="0">
              <a:solidFill>
                <a:srgbClr val="434343"/>
              </a:solidFill>
              <a:latin typeface="Arial" panose="020B0604020202020204" pitchFamily="34" charset="0"/>
              <a:cs typeface="Arial" panose="020B0604020202020204" pitchFamily="34" charset="0"/>
            </a:endParaRPr>
          </a:p>
          <a:p>
            <a:r>
              <a:rPr lang="en-US" altLang="zh-CN" sz="2400" dirty="0" smtClean="0">
                <a:solidFill>
                  <a:srgbClr val="434343"/>
                </a:solidFill>
                <a:latin typeface="Arial" panose="020B0604020202020204" pitchFamily="34" charset="0"/>
                <a:cs typeface="Arial" panose="020B0604020202020204" pitchFamily="34" charset="0"/>
              </a:rPr>
              <a:t>have</a:t>
            </a:r>
            <a:r>
              <a:rPr lang="en-US" altLang="zh-CN" sz="2400" dirty="0">
                <a:solidFill>
                  <a:srgbClr val="434343"/>
                </a:solidFill>
                <a:latin typeface="Arial" panose="020B0604020202020204" pitchFamily="34" charset="0"/>
                <a:cs typeface="Arial" panose="020B0604020202020204" pitchFamily="34" charset="0"/>
              </a:rPr>
              <a:t> spurred social and political movements.</a:t>
            </a:r>
            <a:endParaRPr lang="zh-CN" altLang="en-US" sz="2400"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58831"/>
            <a:ext cx="2057400" cy="2228850"/>
          </a:xfrm>
          <a:prstGeom prst="rect">
            <a:avLst/>
          </a:prstGeom>
        </p:spPr>
      </p:pic>
    </p:spTree>
    <p:extLst>
      <p:ext uri="{BB962C8B-B14F-4D97-AF65-F5344CB8AC3E}">
        <p14:creationId xmlns:p14="http://schemas.microsoft.com/office/powerpoint/2010/main" val="419052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uation”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32656"/>
            <a:ext cx="60960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hat happens at a graduation ceremo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2636912"/>
            <a:ext cx="784887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718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2772" y="256654"/>
            <a:ext cx="8229600" cy="1143000"/>
          </a:xfrm>
        </p:spPr>
        <p:txBody>
          <a:bodyPr/>
          <a:lstStyle/>
          <a:p>
            <a:r>
              <a:rPr lang="en-US" altLang="zh-CN" b="1" dirty="0" smtClean="0"/>
              <a:t>   Words &amp; Expressions</a:t>
            </a:r>
            <a:endParaRPr lang="zh-CN" altLang="en-US" b="1" dirty="0"/>
          </a:p>
        </p:txBody>
      </p:sp>
      <p:sp>
        <p:nvSpPr>
          <p:cNvPr id="3" name="内容占位符 2"/>
          <p:cNvSpPr>
            <a:spLocks noGrp="1"/>
          </p:cNvSpPr>
          <p:nvPr>
            <p:ph idx="1"/>
          </p:nvPr>
        </p:nvSpPr>
        <p:spPr/>
        <p:txBody>
          <a:bodyPr/>
          <a:lstStyle/>
          <a:p>
            <a:pPr marL="452438" indent="-452438"/>
            <a:r>
              <a:rPr lang="en-US" altLang="zh-CN" sz="3600" b="1" dirty="0"/>
              <a:t>fraught</a:t>
            </a:r>
            <a:r>
              <a:rPr lang="en-US" altLang="zh-CN" dirty="0"/>
              <a:t>  </a:t>
            </a:r>
            <a:r>
              <a:rPr lang="en-US" altLang="zh-CN" sz="2400" i="1" dirty="0" smtClean="0">
                <a:solidFill>
                  <a:srgbClr val="C00000"/>
                </a:solidFill>
                <a:latin typeface="Arial" panose="020B0604020202020204" pitchFamily="34" charset="0"/>
                <a:cs typeface="Arial" panose="020B0604020202020204" pitchFamily="34" charset="0"/>
              </a:rPr>
              <a:t>a</a:t>
            </a:r>
            <a:r>
              <a:rPr lang="en-US" altLang="zh-CN" sz="2400" i="1" dirty="0">
                <a:solidFill>
                  <a:srgbClr val="C00000"/>
                </a:solidFill>
                <a:latin typeface="Arial" panose="020B0604020202020204" pitchFamily="34" charset="0"/>
                <a:cs typeface="Arial" panose="020B0604020202020204" pitchFamily="34" charset="0"/>
              </a:rPr>
              <a:t>.</a:t>
            </a:r>
            <a:r>
              <a:rPr lang="en-US" altLang="zh-CN" sz="2400" i="1"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showing or producing tension or </a:t>
            </a:r>
            <a:r>
              <a:rPr lang="en-US" altLang="zh-CN" sz="2400" spc="-150" dirty="0" smtClean="0">
                <a:latin typeface="Arial" panose="020B0604020202020204" pitchFamily="34" charset="0"/>
                <a:cs typeface="Arial" panose="020B0604020202020204" pitchFamily="34" charset="0"/>
              </a:rPr>
              <a:t>anxiety</a:t>
            </a:r>
            <a:r>
              <a:rPr lang="zh-CN" altLang="en-US" sz="2400" spc="-150" dirty="0" smtClean="0">
                <a:latin typeface="Arial" panose="020B0604020202020204" pitchFamily="34" charset="0"/>
                <a:cs typeface="Arial" panose="020B0604020202020204" pitchFamily="34" charset="0"/>
              </a:rPr>
              <a:t>；</a:t>
            </a:r>
            <a:r>
              <a:rPr lang="en-US" altLang="zh-CN" sz="2400" spc="-150" dirty="0" smtClean="0">
                <a:latin typeface="Arial" panose="020B0604020202020204" pitchFamily="34" charset="0"/>
                <a:cs typeface="Arial" panose="020B0604020202020204" pitchFamily="34" charset="0"/>
              </a:rPr>
              <a:t> </a:t>
            </a:r>
            <a:r>
              <a:rPr lang="en-US" altLang="zh-CN" sz="2400" dirty="0"/>
              <a:t>filled </a:t>
            </a:r>
            <a:r>
              <a:rPr lang="en-US" altLang="zh-CN" sz="2400" dirty="0" smtClean="0"/>
              <a:t>with     </a:t>
            </a:r>
            <a:r>
              <a:rPr lang="zh-CN" altLang="en-US" sz="2400" spc="-150" dirty="0" smtClean="0">
                <a:solidFill>
                  <a:srgbClr val="0070C0"/>
                </a:solidFill>
                <a:latin typeface="Arial" panose="020B0604020202020204" pitchFamily="34" charset="0"/>
                <a:cs typeface="Arial" panose="020B0604020202020204" pitchFamily="34" charset="0"/>
              </a:rPr>
              <a:t>令人</a:t>
            </a:r>
            <a:r>
              <a:rPr lang="zh-CN" altLang="en-US" sz="2400" spc="-150" dirty="0">
                <a:solidFill>
                  <a:srgbClr val="0070C0"/>
                </a:solidFill>
                <a:latin typeface="Arial" panose="020B0604020202020204" pitchFamily="34" charset="0"/>
                <a:cs typeface="Arial" panose="020B0604020202020204" pitchFamily="34" charset="0"/>
              </a:rPr>
              <a:t>担忧的</a:t>
            </a:r>
            <a:r>
              <a:rPr lang="zh-CN" altLang="en-US" sz="2400" spc="-150" dirty="0" smtClean="0">
                <a:solidFill>
                  <a:srgbClr val="0070C0"/>
                </a:solidFill>
                <a:latin typeface="Arial" panose="020B0604020202020204" pitchFamily="34" charset="0"/>
                <a:cs typeface="Arial" panose="020B0604020202020204" pitchFamily="34" charset="0"/>
              </a:rPr>
              <a:t>；</a:t>
            </a:r>
            <a:r>
              <a:rPr lang="zh-CN" altLang="en-US" sz="2400" dirty="0">
                <a:solidFill>
                  <a:srgbClr val="0070C0"/>
                </a:solidFill>
              </a:rPr>
              <a:t>担心的，忧虑的；充满</a:t>
            </a:r>
            <a:r>
              <a:rPr lang="en-US" altLang="zh-CN" sz="2400" dirty="0">
                <a:solidFill>
                  <a:srgbClr val="0070C0"/>
                </a:solidFill>
              </a:rPr>
              <a:t>…</a:t>
            </a:r>
            <a:r>
              <a:rPr lang="zh-CN" altLang="en-US" sz="2400" dirty="0">
                <a:solidFill>
                  <a:srgbClr val="0070C0"/>
                </a:solidFill>
              </a:rPr>
              <a:t>的</a:t>
            </a:r>
            <a:endParaRPr lang="zh-CN" altLang="en-US" dirty="0">
              <a:solidFill>
                <a:srgbClr val="0070C0"/>
              </a:solidFill>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35098" y="5190201"/>
            <a:ext cx="8041358" cy="830997"/>
          </a:xfrm>
          <a:prstGeom prst="rect">
            <a:avLst/>
          </a:prstGeom>
        </p:spPr>
        <p:txBody>
          <a:bodyPr wrap="square">
            <a:spAutoFit/>
          </a:bodyPr>
          <a:lstStyle/>
          <a:p>
            <a:r>
              <a:rPr lang="en-US" altLang="zh-CN" sz="2400" dirty="0">
                <a:solidFill>
                  <a:srgbClr val="333333"/>
                </a:solidFill>
                <a:latin typeface="Arial" panose="020B0604020202020204" pitchFamily="34" charset="0"/>
              </a:rPr>
              <a:t>Although his peace policy received broad support, the </a:t>
            </a:r>
            <a:endParaRPr lang="en-US" altLang="zh-CN" sz="2400" dirty="0" smtClean="0">
              <a:solidFill>
                <a:srgbClr val="333333"/>
              </a:solidFill>
              <a:latin typeface="Arial" panose="020B0604020202020204" pitchFamily="34" charset="0"/>
            </a:endParaRPr>
          </a:p>
          <a:p>
            <a:r>
              <a:rPr lang="en-US" altLang="zh-CN" sz="2400" dirty="0" smtClean="0">
                <a:solidFill>
                  <a:srgbClr val="333333"/>
                </a:solidFill>
                <a:latin typeface="Arial" panose="020B0604020202020204" pitchFamily="34" charset="0"/>
              </a:rPr>
              <a:t>cause</a:t>
            </a:r>
            <a:r>
              <a:rPr lang="en-US" altLang="zh-CN" sz="2400" dirty="0">
                <a:solidFill>
                  <a:srgbClr val="333333"/>
                </a:solidFill>
                <a:latin typeface="Arial" panose="020B0604020202020204" pitchFamily="34" charset="0"/>
              </a:rPr>
              <a:t> for peace was </a:t>
            </a:r>
            <a:r>
              <a:rPr lang="en-US" altLang="zh-CN" sz="2400" dirty="0" smtClean="0">
                <a:solidFill>
                  <a:srgbClr val="333333"/>
                </a:solidFill>
                <a:latin typeface="Arial" panose="020B0604020202020204" pitchFamily="34" charset="0"/>
              </a:rPr>
              <a:t>still </a:t>
            </a:r>
            <a:r>
              <a:rPr lang="en-US" altLang="zh-CN" sz="2400" b="1" dirty="0" smtClean="0">
                <a:latin typeface="Arial" panose="020B0604020202020204" pitchFamily="34" charset="0"/>
              </a:rPr>
              <a:t>fraught</a:t>
            </a:r>
            <a:r>
              <a:rPr lang="en-US" altLang="zh-CN" sz="2400" dirty="0">
                <a:solidFill>
                  <a:srgbClr val="F57527"/>
                </a:solidFill>
                <a:latin typeface="Arial" panose="020B0604020202020204" pitchFamily="34" charset="0"/>
              </a:rPr>
              <a:t> </a:t>
            </a:r>
            <a:r>
              <a:rPr lang="en-US" altLang="zh-CN" sz="2400" dirty="0">
                <a:solidFill>
                  <a:srgbClr val="333333"/>
                </a:solidFill>
                <a:latin typeface="Arial" panose="020B0604020202020204" pitchFamily="34" charset="0"/>
              </a:rPr>
              <a:t>with difficulties and pain.</a:t>
            </a:r>
            <a:endParaRPr lang="zh-CN" altLang="en-US" sz="2400" dirty="0"/>
          </a:p>
        </p:txBody>
      </p:sp>
      <p:sp>
        <p:nvSpPr>
          <p:cNvPr id="6" name="矩形 5"/>
          <p:cNvSpPr/>
          <p:nvPr/>
        </p:nvSpPr>
        <p:spPr>
          <a:xfrm>
            <a:off x="635098" y="3105571"/>
            <a:ext cx="5918448" cy="830997"/>
          </a:xfrm>
          <a:prstGeom prst="rect">
            <a:avLst/>
          </a:prstGeom>
        </p:spPr>
        <p:txBody>
          <a:bodyPr wrap="square">
            <a:spAutoFit/>
          </a:bodyPr>
          <a:lstStyle/>
          <a:p>
            <a:r>
              <a:rPr lang="en-US" altLang="zh-CN" sz="2400" dirty="0">
                <a:solidFill>
                  <a:srgbClr val="333333"/>
                </a:solidFill>
                <a:latin typeface="Arial" panose="020B0604020202020204" pitchFamily="34" charset="0"/>
                <a:ea typeface="Microsoft Yahei" panose="020B0503020204020204" pitchFamily="34" charset="-122"/>
                <a:cs typeface="Arial" panose="020B0604020202020204" pitchFamily="34" charset="0"/>
              </a:rPr>
              <a:t>Next week will be particularly </a:t>
            </a:r>
            <a:r>
              <a:rPr lang="en-US" altLang="zh-CN" sz="2400" b="1" dirty="0">
                <a:latin typeface="Arial" panose="020B0604020202020204" pitchFamily="34" charset="0"/>
                <a:ea typeface="Microsoft Yahei" panose="020B0503020204020204" pitchFamily="34" charset="-122"/>
                <a:cs typeface="Arial" panose="020B0604020202020204" pitchFamily="34" charset="0"/>
              </a:rPr>
              <a:t>fraught</a:t>
            </a:r>
            <a:r>
              <a:rPr lang="en-US" altLang="zh-CN" sz="2400" dirty="0">
                <a:solidFill>
                  <a:srgbClr val="333333"/>
                </a:solidFill>
                <a:latin typeface="Arial" panose="020B0604020202020204" pitchFamily="34" charset="0"/>
                <a:ea typeface="Microsoft Yahei" panose="020B0503020204020204" pitchFamily="34" charset="-122"/>
                <a:cs typeface="Arial" panose="020B0604020202020204" pitchFamily="34" charset="0"/>
              </a:rPr>
              <a:t> as </a:t>
            </a:r>
            <a:r>
              <a:rPr lang="en-US" altLang="zh-CN" sz="2400" dirty="0" smtClean="0">
                <a:solidFill>
                  <a:srgbClr val="333333"/>
                </a:solidFill>
                <a:latin typeface="Arial" panose="020B0604020202020204" pitchFamily="34" charset="0"/>
                <a:ea typeface="Microsoft Yahei" panose="020B0503020204020204" pitchFamily="34" charset="-122"/>
                <a:cs typeface="Arial" panose="020B0604020202020204" pitchFamily="34" charset="0"/>
              </a:rPr>
              <a:t>we've </a:t>
            </a:r>
            <a:r>
              <a:rPr lang="en-US" altLang="zh-CN" sz="2400" dirty="0">
                <a:solidFill>
                  <a:srgbClr val="333333"/>
                </a:solidFill>
                <a:latin typeface="Arial" panose="020B0604020202020204" pitchFamily="34" charset="0"/>
                <a:ea typeface="Microsoft Yahei" panose="020B0503020204020204" pitchFamily="34" charset="-122"/>
                <a:cs typeface="Arial" panose="020B0604020202020204" pitchFamily="34" charset="0"/>
              </a:rPr>
              <a:t>just lost our </a:t>
            </a:r>
            <a:r>
              <a:rPr lang="en-US" altLang="zh-CN" sz="2400" dirty="0" smtClean="0">
                <a:solidFill>
                  <a:srgbClr val="333333"/>
                </a:solidFill>
                <a:latin typeface="Arial" panose="020B0604020202020204" pitchFamily="34" charset="0"/>
                <a:ea typeface="Microsoft Yahei" panose="020B0503020204020204" pitchFamily="34" charset="-122"/>
                <a:cs typeface="Arial" panose="020B0604020202020204" pitchFamily="34" charset="0"/>
              </a:rPr>
              <a:t>secretary.</a:t>
            </a:r>
            <a:endParaRPr lang="zh-CN" altLang="en-US" sz="2400" dirty="0">
              <a:latin typeface="Arial" panose="020B0604020202020204" pitchFamily="34" charset="0"/>
              <a:cs typeface="Arial" panose="020B0604020202020204" pitchFamily="34" charset="0"/>
            </a:endParaRPr>
          </a:p>
        </p:txBody>
      </p:sp>
      <p:pic>
        <p:nvPicPr>
          <p:cNvPr id="7" name="图片 6">
            <a:hlinkClick r:id="rId3" action="ppaction://hlinksldjump"/>
          </p:cNvPr>
          <p:cNvPicPr>
            <a:picLocks noChangeAspect="1"/>
          </p:cNvPicPr>
          <p:nvPr/>
        </p:nvPicPr>
        <p:blipFill>
          <a:blip r:embed="rId4"/>
          <a:stretch>
            <a:fillRect/>
          </a:stretch>
        </p:blipFill>
        <p:spPr>
          <a:xfrm>
            <a:off x="7102624" y="2739188"/>
            <a:ext cx="1573832" cy="2394760"/>
          </a:xfrm>
          <a:prstGeom prst="rect">
            <a:avLst/>
          </a:prstGeom>
        </p:spPr>
      </p:pic>
      <p:sp>
        <p:nvSpPr>
          <p:cNvPr id="8" name="矩形 7"/>
          <p:cNvSpPr/>
          <p:nvPr/>
        </p:nvSpPr>
        <p:spPr>
          <a:xfrm>
            <a:off x="635098" y="4147886"/>
            <a:ext cx="6614462" cy="830997"/>
          </a:xfrm>
          <a:prstGeom prst="rect">
            <a:avLst/>
          </a:prstGeom>
        </p:spPr>
        <p:txBody>
          <a:bodyPr wrap="square">
            <a:spAutoFit/>
          </a:bodyPr>
          <a:lstStyle/>
          <a:p>
            <a:r>
              <a:rPr lang="en-US" altLang="zh-CN" sz="2400" dirty="0" smtClean="0">
                <a:latin typeface="Arial" panose="020B0604020202020204" pitchFamily="34" charset="0"/>
                <a:cs typeface="Arial" panose="020B0604020202020204" pitchFamily="34" charset="0"/>
              </a:rPr>
              <a:t>Efforts </a:t>
            </a:r>
            <a:r>
              <a:rPr lang="en-US" altLang="zh-CN" sz="2400" dirty="0">
                <a:latin typeface="Arial" panose="020B0604020202020204" pitchFamily="34" charset="0"/>
                <a:cs typeface="Arial" panose="020B0604020202020204" pitchFamily="34" charset="0"/>
              </a:rPr>
              <a:t>to stop nuclear proliferation look almost as </a:t>
            </a:r>
            <a:r>
              <a:rPr lang="en-US" altLang="zh-CN" sz="2400" b="1" dirty="0">
                <a:latin typeface="Arial" panose="020B0604020202020204" pitchFamily="34" charset="0"/>
                <a:cs typeface="Arial" panose="020B0604020202020204" pitchFamily="34" charset="0"/>
              </a:rPr>
              <a:t>fraught</a:t>
            </a:r>
            <a:r>
              <a:rPr lang="en-US" altLang="zh-CN" sz="2400" dirty="0">
                <a:latin typeface="Arial" panose="020B0604020202020204" pitchFamily="34" charset="0"/>
                <a:cs typeface="Arial" panose="020B0604020202020204" pitchFamily="34" charset="0"/>
              </a:rPr>
              <a:t> as the climate negotiations.</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6010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13"/>
          <p:cNvSpPr>
            <a:spLocks noGrp="1"/>
          </p:cNvSpPr>
          <p:nvPr>
            <p:ph type="title"/>
          </p:nvPr>
        </p:nvSpPr>
        <p:spPr>
          <a:xfrm>
            <a:off x="537369" y="1775763"/>
            <a:ext cx="8280400" cy="504825"/>
          </a:xfrm>
        </p:spPr>
        <p:txBody>
          <a:bodyPr>
            <a:normAutofit fontScale="90000"/>
          </a:bodyPr>
          <a:lstStyle/>
          <a:p>
            <a:r>
              <a:rPr lang="en-US" altLang="zh-CN" sz="2400" dirty="0" smtClean="0"/>
              <a:t/>
            </a:r>
            <a:br>
              <a:rPr lang="en-US" altLang="zh-CN" sz="2400" dirty="0" smtClean="0"/>
            </a:br>
            <a:r>
              <a:rPr lang="en-US" altLang="zh-CN" sz="2400" dirty="0" smtClean="0"/>
              <a:t/>
            </a:r>
            <a:br>
              <a:rPr lang="en-US" altLang="zh-CN" sz="2400" dirty="0" smtClean="0"/>
            </a:br>
            <a:r>
              <a:rPr lang="en-US" altLang="zh-CN" b="1" dirty="0" smtClean="0"/>
              <a:t>clutch</a:t>
            </a:r>
            <a:r>
              <a:rPr lang="en-US" altLang="zh-CN" b="1" dirty="0" smtClean="0">
                <a:solidFill>
                  <a:srgbClr val="B00000"/>
                </a:solidFill>
              </a:rPr>
              <a:t/>
            </a:r>
            <a:br>
              <a:rPr lang="en-US" altLang="zh-CN" b="1" dirty="0" smtClean="0">
                <a:solidFill>
                  <a:srgbClr val="B00000"/>
                </a:solidFill>
              </a:rPr>
            </a:br>
            <a:r>
              <a:rPr lang="en-US" altLang="zh-CN" b="1" dirty="0" smtClean="0"/>
              <a:t/>
            </a:r>
            <a:br>
              <a:rPr lang="en-US" altLang="zh-CN" b="1" dirty="0" smtClean="0"/>
            </a:br>
            <a:r>
              <a:rPr lang="en-US" altLang="zh-CN" sz="2400" dirty="0" smtClean="0"/>
              <a:t>   </a:t>
            </a:r>
          </a:p>
        </p:txBody>
      </p:sp>
      <p:sp>
        <p:nvSpPr>
          <p:cNvPr id="59400" name="Line 32"/>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53381" name="Rectangle 37"/>
          <p:cNvSpPr>
            <a:spLocks noChangeArrowheads="1"/>
          </p:cNvSpPr>
          <p:nvPr/>
        </p:nvSpPr>
        <p:spPr bwMode="auto">
          <a:xfrm>
            <a:off x="2627784" y="2465987"/>
            <a:ext cx="4392612" cy="1439862"/>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61950" indent="-36195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buFont typeface="Arial" pitchFamily="34" charset="0"/>
              <a:buNone/>
            </a:pPr>
            <a:r>
              <a:rPr lang="en-US" altLang="zh-CN" sz="2400" b="0" i="1" dirty="0">
                <a:solidFill>
                  <a:schemeClr val="tx1"/>
                </a:solidFill>
              </a:rPr>
              <a:t>v.</a:t>
            </a:r>
            <a:r>
              <a:rPr lang="en-US" altLang="zh-CN" sz="2400" b="0" dirty="0">
                <a:solidFill>
                  <a:schemeClr val="tx1"/>
                </a:solidFill>
              </a:rPr>
              <a:t> </a:t>
            </a:r>
            <a:r>
              <a:rPr lang="en-US" altLang="zh-CN" sz="2400" dirty="0">
                <a:solidFill>
                  <a:schemeClr val="tx1"/>
                </a:solidFill>
              </a:rPr>
              <a:t>grip, grasp:</a:t>
            </a:r>
            <a:r>
              <a:rPr lang="en-US" altLang="zh-CN" sz="2400" b="0" dirty="0">
                <a:solidFill>
                  <a:schemeClr val="tx1"/>
                </a:solidFill>
              </a:rPr>
              <a:t> to hold something tightly, closing your fingers around it.</a:t>
            </a:r>
          </a:p>
        </p:txBody>
      </p:sp>
      <p:sp>
        <p:nvSpPr>
          <p:cNvPr id="953383" name="Rectangle 39"/>
          <p:cNvSpPr>
            <a:spLocks noChangeArrowheads="1"/>
          </p:cNvSpPr>
          <p:nvPr/>
        </p:nvSpPr>
        <p:spPr bwMode="auto">
          <a:xfrm>
            <a:off x="537369" y="4471989"/>
            <a:ext cx="3095625" cy="1368425"/>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buFont typeface="Arial" pitchFamily="34" charset="0"/>
              <a:buNone/>
            </a:pPr>
            <a:r>
              <a:rPr lang="en-US" altLang="zh-CN" sz="2400" b="0" i="1">
                <a:solidFill>
                  <a:schemeClr val="tx1"/>
                </a:solidFill>
              </a:rPr>
              <a:t>v.</a:t>
            </a:r>
            <a:r>
              <a:rPr lang="en-US" altLang="zh-CN" sz="2400" b="0">
                <a:solidFill>
                  <a:schemeClr val="tx1"/>
                </a:solidFill>
              </a:rPr>
              <a:t> </a:t>
            </a:r>
            <a:r>
              <a:rPr lang="en-US" altLang="zh-CN" sz="2400">
                <a:solidFill>
                  <a:schemeClr val="tx1"/>
                </a:solidFill>
              </a:rPr>
              <a:t>grab:</a:t>
            </a:r>
            <a:r>
              <a:rPr lang="en-US" altLang="zh-CN" sz="2400" b="0">
                <a:solidFill>
                  <a:schemeClr val="tx1"/>
                </a:solidFill>
              </a:rPr>
              <a:t> to quickly and suddenly  take hold of sb./sth.</a:t>
            </a:r>
          </a:p>
        </p:txBody>
      </p:sp>
      <p:sp>
        <p:nvSpPr>
          <p:cNvPr id="953386" name="Rectangle 42"/>
          <p:cNvSpPr>
            <a:spLocks noChangeArrowheads="1"/>
          </p:cNvSpPr>
          <p:nvPr/>
        </p:nvSpPr>
        <p:spPr bwMode="auto">
          <a:xfrm>
            <a:off x="6319281" y="4364038"/>
            <a:ext cx="2520950" cy="1584325"/>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61950" indent="-36195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buFont typeface="Arial" pitchFamily="34" charset="0"/>
              <a:buNone/>
            </a:pPr>
            <a:r>
              <a:rPr lang="en-US" altLang="zh-CN" sz="2400" b="0" i="1">
                <a:solidFill>
                  <a:schemeClr val="tx1"/>
                </a:solidFill>
              </a:rPr>
              <a:t>n. </a:t>
            </a:r>
            <a:r>
              <a:rPr lang="en-US" altLang="zh-CN" sz="2400" b="0">
                <a:solidFill>
                  <a:schemeClr val="tx1"/>
                </a:solidFill>
              </a:rPr>
              <a:t>(</a:t>
            </a:r>
            <a:r>
              <a:rPr lang="zh-CN" altLang="en-US" sz="2400" b="0">
                <a:solidFill>
                  <a:schemeClr val="tx1"/>
                </a:solidFill>
              </a:rPr>
              <a:t>复数</a:t>
            </a:r>
            <a:r>
              <a:rPr lang="en-US" altLang="zh-CN" sz="2400" b="0">
                <a:solidFill>
                  <a:schemeClr val="tx1"/>
                </a:solidFill>
              </a:rPr>
              <a:t>) </a:t>
            </a:r>
            <a:r>
              <a:rPr lang="en-US" altLang="zh-CN" sz="2400">
                <a:solidFill>
                  <a:schemeClr val="tx1"/>
                </a:solidFill>
              </a:rPr>
              <a:t>control</a:t>
            </a:r>
          </a:p>
          <a:p>
            <a:pPr>
              <a:buFont typeface="Arial" pitchFamily="34" charset="0"/>
              <a:buNone/>
            </a:pPr>
            <a:r>
              <a:rPr lang="en-US" altLang="zh-CN" sz="2400" b="0">
                <a:solidFill>
                  <a:schemeClr val="tx1"/>
                </a:solidFill>
              </a:rPr>
              <a:t>power or </a:t>
            </a:r>
          </a:p>
          <a:p>
            <a:pPr>
              <a:buFont typeface="Arial" pitchFamily="34" charset="0"/>
              <a:buNone/>
            </a:pPr>
            <a:r>
              <a:rPr lang="en-US" altLang="zh-CN" sz="2400" b="0">
                <a:solidFill>
                  <a:schemeClr val="tx1"/>
                </a:solidFill>
              </a:rPr>
              <a:t>influence that </a:t>
            </a:r>
          </a:p>
          <a:p>
            <a:pPr>
              <a:buFont typeface="Arial" pitchFamily="34" charset="0"/>
              <a:buNone/>
            </a:pPr>
            <a:r>
              <a:rPr lang="en-US" altLang="zh-CN" sz="2400" b="0">
                <a:solidFill>
                  <a:schemeClr val="tx1"/>
                </a:solidFill>
              </a:rPr>
              <a:t>sb. has</a:t>
            </a:r>
            <a:endParaRPr lang="en-US" altLang="zh-CN" sz="2400">
              <a:solidFill>
                <a:schemeClr val="tx1"/>
              </a:solidFill>
            </a:endParaRPr>
          </a:p>
        </p:txBody>
      </p:sp>
      <p:sp>
        <p:nvSpPr>
          <p:cNvPr id="59404" name="AutoShape 44"/>
          <p:cNvSpPr>
            <a:spLocks noChangeArrowheads="1"/>
          </p:cNvSpPr>
          <p:nvPr/>
        </p:nvSpPr>
        <p:spPr bwMode="auto">
          <a:xfrm>
            <a:off x="3672681" y="4041775"/>
            <a:ext cx="2592388" cy="18002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close/>
              </a:path>
            </a:pathLst>
          </a:custGeom>
          <a:solidFill>
            <a:srgbClr val="BC3F00"/>
          </a:solidFill>
          <a:ln w="9525" algn="ctr">
            <a:solidFill>
              <a:srgbClr val="FFFF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59405" name="Text Box 50"/>
          <p:cNvSpPr txBox="1">
            <a:spLocks noChangeArrowheads="1"/>
          </p:cNvSpPr>
          <p:nvPr/>
        </p:nvSpPr>
        <p:spPr bwMode="auto">
          <a:xfrm>
            <a:off x="4327572" y="5125545"/>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dirty="0">
                <a:solidFill>
                  <a:schemeClr val="bg1"/>
                </a:solidFill>
              </a:rPr>
              <a:t>clutch</a:t>
            </a: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5" name="直接连接符 2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25784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33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3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3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81" grpId="0" animBg="1"/>
      <p:bldP spid="953383" grpId="0" animBg="1"/>
      <p:bldP spid="95338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0424" name="Text Box 22"/>
          <p:cNvSpPr txBox="1">
            <a:spLocks noChangeArrowheads="1"/>
          </p:cNvSpPr>
          <p:nvPr/>
        </p:nvSpPr>
        <p:spPr bwMode="auto">
          <a:xfrm>
            <a:off x="379067" y="1595115"/>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chemeClr val="tx1"/>
                </a:solidFill>
              </a:rPr>
              <a:t>Replace “clutch” with correct words in the box.</a:t>
            </a:r>
          </a:p>
        </p:txBody>
      </p:sp>
      <p:sp>
        <p:nvSpPr>
          <p:cNvPr id="959511" name="Text Box 23"/>
          <p:cNvSpPr txBox="1">
            <a:spLocks noChangeArrowheads="1"/>
          </p:cNvSpPr>
          <p:nvPr/>
        </p:nvSpPr>
        <p:spPr bwMode="auto">
          <a:xfrm>
            <a:off x="611560" y="2781946"/>
            <a:ext cx="83534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800100" indent="-34290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nSpc>
                <a:spcPct val="105000"/>
              </a:lnSpc>
              <a:spcBef>
                <a:spcPct val="25000"/>
              </a:spcBef>
              <a:buFontTx/>
              <a:buAutoNum type="arabicPeriod"/>
            </a:pPr>
            <a:r>
              <a:rPr lang="en-US" altLang="zh-CN" sz="2400" b="0" dirty="0">
                <a:solidFill>
                  <a:schemeClr val="tx1"/>
                </a:solidFill>
              </a:rPr>
              <a:t>She was </a:t>
            </a:r>
            <a:r>
              <a:rPr lang="en-US" altLang="zh-CN" sz="2400" dirty="0">
                <a:solidFill>
                  <a:schemeClr val="tx1"/>
                </a:solidFill>
              </a:rPr>
              <a:t>clutching</a:t>
            </a:r>
            <a:r>
              <a:rPr lang="en-US" altLang="zh-CN" sz="2400" b="0" dirty="0">
                <a:solidFill>
                  <a:schemeClr val="tx1"/>
                </a:solidFill>
              </a:rPr>
              <a:t> a bottle of wine.</a:t>
            </a:r>
          </a:p>
          <a:p>
            <a:pPr lvl="1">
              <a:lnSpc>
                <a:spcPct val="105000"/>
              </a:lnSpc>
              <a:spcBef>
                <a:spcPct val="25000"/>
              </a:spcBef>
              <a:buClr>
                <a:srgbClr val="1C4372"/>
              </a:buClr>
              <a:buFont typeface="Wingdings" pitchFamily="2" charset="2"/>
              <a:buChar char="Ø"/>
            </a:pPr>
            <a:r>
              <a:rPr lang="en-US" altLang="zh-CN" sz="2400" b="0" dirty="0">
                <a:solidFill>
                  <a:schemeClr val="tx1"/>
                </a:solidFill>
              </a:rPr>
              <a:t> </a:t>
            </a:r>
            <a:r>
              <a:rPr lang="en-US" altLang="zh-CN" sz="2400" b="0" dirty="0">
                <a:solidFill>
                  <a:srgbClr val="0066CC"/>
                </a:solidFill>
              </a:rPr>
              <a:t>grip; grasp </a:t>
            </a:r>
            <a:r>
              <a:rPr lang="zh-CN" altLang="en-US" sz="2400" b="0" dirty="0">
                <a:solidFill>
                  <a:srgbClr val="0066CC"/>
                </a:solidFill>
                <a:ea typeface="黑体" pitchFamily="49" charset="-122"/>
              </a:rPr>
              <a:t>紧紧攥着</a:t>
            </a:r>
          </a:p>
          <a:p>
            <a:pPr>
              <a:lnSpc>
                <a:spcPct val="105000"/>
              </a:lnSpc>
              <a:spcBef>
                <a:spcPct val="25000"/>
              </a:spcBef>
            </a:pPr>
            <a:r>
              <a:rPr lang="en-US" altLang="zh-CN" sz="2400" b="0" dirty="0">
                <a:solidFill>
                  <a:schemeClr val="tx1"/>
                </a:solidFill>
              </a:rPr>
              <a:t>2. The man </a:t>
            </a:r>
            <a:r>
              <a:rPr lang="en-US" altLang="zh-CN" sz="2400" dirty="0">
                <a:solidFill>
                  <a:schemeClr val="tx1"/>
                </a:solidFill>
              </a:rPr>
              <a:t>clutched </a:t>
            </a:r>
            <a:r>
              <a:rPr lang="en-US" altLang="zh-CN" sz="2400" b="0" dirty="0">
                <a:solidFill>
                  <a:schemeClr val="tx1"/>
                </a:solidFill>
              </a:rPr>
              <a:t>at a pillar (</a:t>
            </a:r>
            <a:r>
              <a:rPr lang="zh-CN" altLang="en-US" sz="2400" b="0" dirty="0">
                <a:solidFill>
                  <a:schemeClr val="tx1"/>
                </a:solidFill>
              </a:rPr>
              <a:t>立柱</a:t>
            </a:r>
            <a:r>
              <a:rPr lang="en-US" altLang="zh-CN" sz="2400" b="0" dirty="0">
                <a:solidFill>
                  <a:schemeClr val="tx1"/>
                </a:solidFill>
              </a:rPr>
              <a:t>) for support.</a:t>
            </a:r>
          </a:p>
          <a:p>
            <a:pPr lvl="1">
              <a:lnSpc>
                <a:spcPct val="105000"/>
              </a:lnSpc>
              <a:spcBef>
                <a:spcPct val="25000"/>
              </a:spcBef>
              <a:buClr>
                <a:srgbClr val="1B416F"/>
              </a:buClr>
              <a:buFont typeface="Wingdings" pitchFamily="2" charset="2"/>
              <a:buChar char="Ø"/>
            </a:pPr>
            <a:r>
              <a:rPr lang="en-US" altLang="zh-CN" sz="2400" b="0" dirty="0">
                <a:solidFill>
                  <a:srgbClr val="0066CC"/>
                </a:solidFill>
              </a:rPr>
              <a:t> grab </a:t>
            </a:r>
            <a:r>
              <a:rPr lang="zh-CN" altLang="en-US" sz="2400" b="0" dirty="0">
                <a:solidFill>
                  <a:srgbClr val="0066CC"/>
                </a:solidFill>
                <a:ea typeface="黑体" pitchFamily="49" charset="-122"/>
              </a:rPr>
              <a:t>突然抓住立柱作为支撑</a:t>
            </a:r>
          </a:p>
          <a:p>
            <a:pPr>
              <a:lnSpc>
                <a:spcPct val="105000"/>
              </a:lnSpc>
              <a:spcBef>
                <a:spcPct val="25000"/>
              </a:spcBef>
            </a:pPr>
            <a:r>
              <a:rPr lang="en-US" altLang="zh-CN" sz="2400" b="0" dirty="0">
                <a:solidFill>
                  <a:schemeClr val="tx1"/>
                </a:solidFill>
              </a:rPr>
              <a:t>3. The bad news </a:t>
            </a:r>
            <a:r>
              <a:rPr lang="en-US" altLang="zh-CN" sz="2400" dirty="0">
                <a:solidFill>
                  <a:schemeClr val="tx1"/>
                </a:solidFill>
              </a:rPr>
              <a:t>clutched </a:t>
            </a:r>
            <a:r>
              <a:rPr lang="en-US" altLang="zh-CN" sz="2400" b="0" dirty="0">
                <a:solidFill>
                  <a:schemeClr val="tx1"/>
                </a:solidFill>
              </a:rPr>
              <a:t>at Mary’s heart.</a:t>
            </a:r>
          </a:p>
          <a:p>
            <a:pPr lvl="1">
              <a:lnSpc>
                <a:spcPct val="105000"/>
              </a:lnSpc>
              <a:spcBef>
                <a:spcPct val="25000"/>
              </a:spcBef>
              <a:buClr>
                <a:srgbClr val="1B416F"/>
              </a:buClr>
              <a:buFont typeface="Wingdings" pitchFamily="2" charset="2"/>
              <a:buChar char="Ø"/>
            </a:pPr>
            <a:r>
              <a:rPr lang="en-US" altLang="zh-CN" sz="2400" b="0" dirty="0">
                <a:solidFill>
                  <a:schemeClr val="tx1"/>
                </a:solidFill>
              </a:rPr>
              <a:t> </a:t>
            </a:r>
            <a:r>
              <a:rPr lang="en-US" altLang="zh-CN" sz="2400" b="0" dirty="0">
                <a:solidFill>
                  <a:srgbClr val="0066CC"/>
                </a:solidFill>
              </a:rPr>
              <a:t>grab </a:t>
            </a:r>
            <a:r>
              <a:rPr lang="zh-CN" altLang="en-US" sz="2400" b="0" dirty="0">
                <a:solidFill>
                  <a:srgbClr val="0066CC"/>
                </a:solidFill>
                <a:ea typeface="黑体" pitchFamily="49" charset="-122"/>
              </a:rPr>
              <a:t>突然感到揪心</a:t>
            </a:r>
          </a:p>
          <a:p>
            <a:pPr>
              <a:lnSpc>
                <a:spcPct val="105000"/>
              </a:lnSpc>
              <a:spcBef>
                <a:spcPct val="25000"/>
              </a:spcBef>
            </a:pPr>
            <a:r>
              <a:rPr lang="en-US" altLang="zh-CN" sz="2400" b="0" dirty="0">
                <a:solidFill>
                  <a:schemeClr val="tx1"/>
                </a:solidFill>
              </a:rPr>
              <a:t>4. She will have the man in her </a:t>
            </a:r>
            <a:r>
              <a:rPr lang="en-US" altLang="zh-CN" sz="2400" dirty="0">
                <a:solidFill>
                  <a:schemeClr val="tx1"/>
                </a:solidFill>
              </a:rPr>
              <a:t>clutches</a:t>
            </a:r>
            <a:r>
              <a:rPr lang="en-US" altLang="zh-CN" sz="2400" b="0" dirty="0">
                <a:solidFill>
                  <a:schemeClr val="tx1"/>
                </a:solidFill>
              </a:rPr>
              <a:t> soon enough.</a:t>
            </a:r>
          </a:p>
          <a:p>
            <a:pPr lvl="1">
              <a:lnSpc>
                <a:spcPct val="105000"/>
              </a:lnSpc>
              <a:spcBef>
                <a:spcPct val="25000"/>
              </a:spcBef>
              <a:buClr>
                <a:srgbClr val="1B416F"/>
              </a:buClr>
              <a:buFont typeface="Wingdings" pitchFamily="2" charset="2"/>
              <a:buChar char="Ø"/>
            </a:pPr>
            <a:r>
              <a:rPr lang="en-US" altLang="zh-CN" sz="2400" b="0" dirty="0">
                <a:solidFill>
                  <a:schemeClr val="tx1"/>
                </a:solidFill>
              </a:rPr>
              <a:t> </a:t>
            </a:r>
            <a:r>
              <a:rPr lang="en-US" altLang="zh-CN" sz="2400" b="0" dirty="0">
                <a:solidFill>
                  <a:srgbClr val="0066CC"/>
                </a:solidFill>
              </a:rPr>
              <a:t>control </a:t>
            </a:r>
            <a:r>
              <a:rPr lang="zh-CN" altLang="en-US" sz="2400" b="0" dirty="0">
                <a:solidFill>
                  <a:srgbClr val="0066CC"/>
                </a:solidFill>
                <a:ea typeface="黑体" pitchFamily="49" charset="-122"/>
              </a:rPr>
              <a:t>控制在手中</a:t>
            </a:r>
          </a:p>
        </p:txBody>
      </p:sp>
      <p:sp>
        <p:nvSpPr>
          <p:cNvPr id="60426" name="AutoShape 25"/>
          <p:cNvSpPr>
            <a:spLocks noChangeArrowheads="1"/>
          </p:cNvSpPr>
          <p:nvPr/>
        </p:nvSpPr>
        <p:spPr bwMode="auto">
          <a:xfrm>
            <a:off x="1907704" y="2164718"/>
            <a:ext cx="5257800" cy="504825"/>
          </a:xfrm>
          <a:prstGeom prst="flowChartAlternateProcess">
            <a:avLst/>
          </a:prstGeom>
          <a:solidFill>
            <a:schemeClr val="bg1">
              <a:lumMod val="95000"/>
            </a:schemeClr>
          </a:solidFill>
          <a:ln>
            <a:noFill/>
          </a:ln>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a:r>
              <a:rPr lang="en-US" altLang="zh-CN" sz="2800" b="0" dirty="0"/>
              <a:t>grip; grasp; control; grab </a:t>
            </a:r>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12565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95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5951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5951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595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77476" y="1788927"/>
            <a:ext cx="8298980" cy="1015663"/>
          </a:xfrm>
          <a:prstGeom prst="rect">
            <a:avLst/>
          </a:prstGeom>
        </p:spPr>
        <p:txBody>
          <a:bodyPr wrap="square">
            <a:spAutoFit/>
          </a:bodyPr>
          <a:lstStyle/>
          <a:p>
            <a:pPr marL="228600" marR="0" lvl="0" indent="-227013" algn="just" defTabSz="914400" eaLnBrk="0" fontAlgn="base" latinLnBrk="0" hangingPunct="0">
              <a:lnSpc>
                <a:spcPct val="100000"/>
              </a:lnSpc>
              <a:spcBef>
                <a:spcPts val="1000"/>
              </a:spcBef>
              <a:spcAft>
                <a:spcPct val="0"/>
              </a:spcAft>
              <a:buClrTx/>
              <a:buSzTx/>
              <a:buFontTx/>
              <a:buNone/>
              <a:tabLst/>
              <a:defRPr/>
            </a:pPr>
            <a:r>
              <a:rPr kumimoji="0" lang="en-US" altLang="en-US" sz="3200" b="1" i="0" u="none" strike="noStrike" kern="0" cap="none" spc="0" normalizeH="0" baseline="0" noProof="0" dirty="0" smtClean="0">
                <a:ln>
                  <a:noFill/>
                </a:ln>
                <a:solidFill>
                  <a:prstClr val="black"/>
                </a:solidFill>
                <a:effectLst/>
                <a:uLnTx/>
                <a:uFillTx/>
                <a:ea typeface="宋体" pitchFamily="2" charset="-122"/>
              </a:rPr>
              <a:t>fork out</a:t>
            </a:r>
            <a:r>
              <a:rPr kumimoji="0" lang="en-US" altLang="zh-CN" sz="2800" b="1" i="0" u="none" strike="noStrike" kern="0" cap="none" spc="0" normalizeH="0" baseline="0" noProof="0" dirty="0" smtClean="0">
                <a:ln>
                  <a:noFill/>
                </a:ln>
                <a:solidFill>
                  <a:prstClr val="black"/>
                </a:solidFill>
                <a:effectLst/>
                <a:uLnTx/>
                <a:uFillTx/>
              </a:rPr>
              <a:t>: </a:t>
            </a:r>
            <a:r>
              <a:rPr kumimoji="0" lang="en-US" altLang="en-US" sz="2800" b="0" i="0" u="none" strike="noStrike" kern="0" cap="none" spc="0" normalizeH="0" baseline="0" noProof="0" dirty="0" smtClean="0">
                <a:ln>
                  <a:noFill/>
                </a:ln>
                <a:solidFill>
                  <a:prstClr val="black"/>
                </a:solidFill>
                <a:effectLst/>
                <a:uLnTx/>
                <a:uFillTx/>
                <a:ea typeface="宋体" pitchFamily="2" charset="-122"/>
              </a:rPr>
              <a:t> (</a:t>
            </a:r>
            <a:r>
              <a:rPr kumimoji="0" lang="en-US" altLang="en-US" sz="2800" b="0" i="1" u="none" strike="noStrike" kern="0" cap="none" spc="0" normalizeH="0" baseline="0" noProof="0" dirty="0" err="1" smtClean="0">
                <a:ln>
                  <a:noFill/>
                </a:ln>
                <a:solidFill>
                  <a:prstClr val="black"/>
                </a:solidFill>
                <a:effectLst/>
                <a:uLnTx/>
                <a:uFillTx/>
                <a:ea typeface="宋体" pitchFamily="2" charset="-122"/>
              </a:rPr>
              <a:t>infml</a:t>
            </a:r>
            <a:r>
              <a:rPr kumimoji="0" lang="en-US" altLang="en-US" sz="2800" b="0" i="0" u="none" strike="noStrike" kern="0" cap="none" spc="0" normalizeH="0" baseline="0" noProof="0" dirty="0" smtClean="0">
                <a:ln>
                  <a:noFill/>
                </a:ln>
                <a:solidFill>
                  <a:prstClr val="black"/>
                </a:solidFill>
                <a:effectLst/>
                <a:uLnTx/>
                <a:uFillTx/>
                <a:ea typeface="宋体" pitchFamily="2" charset="-122"/>
              </a:rPr>
              <a:t>) to spend money on </a:t>
            </a:r>
            <a:r>
              <a:rPr kumimoji="0" lang="en-US" altLang="en-US" sz="2800" b="0" i="0" u="none" strike="noStrike" kern="0" cap="none" spc="0" normalizeH="0" baseline="0" noProof="0" dirty="0" err="1" smtClean="0">
                <a:ln>
                  <a:noFill/>
                </a:ln>
                <a:solidFill>
                  <a:prstClr val="black"/>
                </a:solidFill>
                <a:effectLst/>
                <a:uLnTx/>
                <a:uFillTx/>
                <a:ea typeface="宋体" pitchFamily="2" charset="-122"/>
              </a:rPr>
              <a:t>s</a:t>
            </a:r>
            <a:r>
              <a:rPr kumimoji="0" lang="en-US" altLang="zh-CN" sz="2800" b="0" i="0" u="none" strike="noStrike" kern="0" cap="none" spc="0" normalizeH="0" baseline="0" noProof="0" dirty="0" err="1" smtClean="0">
                <a:ln>
                  <a:noFill/>
                </a:ln>
                <a:solidFill>
                  <a:prstClr val="black"/>
                </a:solidFill>
                <a:effectLst/>
                <a:uLnTx/>
                <a:uFillTx/>
              </a:rPr>
              <a:t>th</a:t>
            </a:r>
            <a:r>
              <a:rPr kumimoji="0" lang="en-US" altLang="zh-CN" sz="2800" b="0" i="0" u="none" strike="noStrike" kern="0" cap="none" spc="0" normalizeH="0" baseline="0" noProof="0" dirty="0" smtClean="0">
                <a:ln>
                  <a:noFill/>
                </a:ln>
                <a:solidFill>
                  <a:prstClr val="black"/>
                </a:solidFill>
                <a:effectLst/>
                <a:uLnTx/>
                <a:uFillTx/>
              </a:rPr>
              <a:t>.</a:t>
            </a:r>
            <a:r>
              <a:rPr kumimoji="0" lang="en-US" altLang="en-US" sz="2800" b="0" i="0" u="none" strike="noStrike" kern="0" cap="none" spc="0" normalizeH="0" baseline="0" noProof="0" dirty="0" smtClean="0">
                <a:ln>
                  <a:noFill/>
                </a:ln>
                <a:solidFill>
                  <a:prstClr val="black"/>
                </a:solidFill>
                <a:effectLst/>
                <a:uLnTx/>
                <a:uFillTx/>
                <a:ea typeface="宋体" pitchFamily="2" charset="-122"/>
              </a:rPr>
              <a:t>, especially when </a:t>
            </a:r>
            <a:r>
              <a:rPr kumimoji="0" lang="en-US" altLang="zh-CN" sz="2800" b="0" i="0" u="none" strike="noStrike" kern="0" cap="none" spc="0" normalizeH="0" baseline="0" noProof="0" dirty="0" smtClean="0">
                <a:ln>
                  <a:noFill/>
                </a:ln>
                <a:solidFill>
                  <a:prstClr val="black"/>
                </a:solidFill>
                <a:effectLst/>
                <a:uLnTx/>
                <a:uFillTx/>
              </a:rPr>
              <a:t>you do</a:t>
            </a:r>
            <a:r>
              <a:rPr kumimoji="0" lang="en-US" altLang="en-US" sz="2800" b="0" i="0" u="none" strike="noStrike" kern="0" cap="none" spc="0" normalizeH="0" baseline="0" noProof="0" dirty="0" smtClean="0">
                <a:ln>
                  <a:noFill/>
                </a:ln>
                <a:solidFill>
                  <a:prstClr val="black"/>
                </a:solidFill>
                <a:effectLst/>
                <a:uLnTx/>
                <a:uFillTx/>
                <a:ea typeface="宋体" pitchFamily="2" charset="-122"/>
              </a:rPr>
              <a:t> not want to</a:t>
            </a:r>
            <a:r>
              <a:rPr kumimoji="0" lang="en-US" altLang="zh-CN" sz="2800" b="0" i="0" u="none" strike="noStrike" kern="0" cap="none" spc="0" normalizeH="0" baseline="0" noProof="0" dirty="0" smtClean="0">
                <a:ln>
                  <a:noFill/>
                </a:ln>
                <a:solidFill>
                  <a:prstClr val="black"/>
                </a:solidFill>
                <a:effectLst/>
                <a:uLnTx/>
                <a:uFillTx/>
              </a:rPr>
              <a:t> </a:t>
            </a:r>
            <a:r>
              <a:rPr kumimoji="0" lang="en-US" altLang="en-US" sz="2400" b="0" i="0" u="none" strike="noStrike" kern="0" cap="none" spc="0" normalizeH="0" baseline="0" noProof="0" dirty="0" smtClean="0">
                <a:ln>
                  <a:noFill/>
                </a:ln>
                <a:solidFill>
                  <a:srgbClr val="0563C1"/>
                </a:solidFill>
                <a:effectLst/>
                <a:uLnTx/>
                <a:uFillTx/>
                <a:ea typeface="宋体" pitchFamily="2" charset="-122"/>
              </a:rPr>
              <a:t>（</a:t>
            </a:r>
            <a:r>
              <a:rPr kumimoji="0" lang="en-US" altLang="zh-CN" sz="2400" b="0" i="0" u="none" strike="noStrike" kern="0" cap="none" spc="0" normalizeH="0" baseline="0" noProof="0" dirty="0" smtClean="0">
                <a:ln>
                  <a:noFill/>
                </a:ln>
                <a:solidFill>
                  <a:srgbClr val="0563C1"/>
                </a:solidFill>
                <a:effectLst/>
                <a:uLnTx/>
                <a:uFillTx/>
              </a:rPr>
              <a:t>尤</a:t>
            </a:r>
            <a:r>
              <a:rPr kumimoji="0" lang="zh-CN" altLang="en-US" sz="2400" b="0" i="0" u="none" strike="noStrike" kern="0" cap="none" spc="0" normalizeH="0" baseline="0" noProof="0" dirty="0" smtClean="0">
                <a:ln>
                  <a:noFill/>
                </a:ln>
                <a:solidFill>
                  <a:srgbClr val="0563C1"/>
                </a:solidFill>
                <a:effectLst/>
                <a:uLnTx/>
                <a:uFillTx/>
              </a:rPr>
              <a:t>指不情愿地</a:t>
            </a:r>
            <a:r>
              <a:rPr kumimoji="0" lang="en-US" altLang="en-US" sz="2400" b="0" i="0" u="none" strike="noStrike" kern="0" cap="none" spc="0" normalizeH="0" baseline="0" noProof="0" dirty="0" smtClean="0">
                <a:ln>
                  <a:noFill/>
                </a:ln>
                <a:solidFill>
                  <a:srgbClr val="0563C1"/>
                </a:solidFill>
                <a:effectLst/>
                <a:uLnTx/>
                <a:uFillTx/>
                <a:ea typeface="宋体" pitchFamily="2" charset="-122"/>
              </a:rPr>
              <a:t>）</a:t>
            </a:r>
            <a:r>
              <a:rPr kumimoji="0" lang="en-US" altLang="zh-CN" sz="2400" b="0" i="0" u="none" strike="noStrike" kern="0" cap="none" spc="0" normalizeH="0" baseline="0" noProof="0" dirty="0" smtClean="0">
                <a:ln>
                  <a:noFill/>
                </a:ln>
                <a:solidFill>
                  <a:srgbClr val="0563C1"/>
                </a:solidFill>
                <a:effectLst/>
                <a:uLnTx/>
                <a:uFillTx/>
              </a:rPr>
              <a:t>付</a:t>
            </a:r>
            <a:r>
              <a:rPr kumimoji="0" lang="zh-CN" altLang="en-US" sz="2400" b="0" i="0" u="none" strike="noStrike" kern="0" cap="none" spc="0" normalizeH="0" baseline="0" noProof="0" dirty="0" smtClean="0">
                <a:ln>
                  <a:noFill/>
                </a:ln>
                <a:solidFill>
                  <a:srgbClr val="0563C1"/>
                </a:solidFill>
                <a:effectLst/>
                <a:uLnTx/>
                <a:uFillTx/>
              </a:rPr>
              <a:t>出</a:t>
            </a:r>
            <a:r>
              <a:rPr kumimoji="0" lang="en-US" altLang="en-US" sz="2400" b="0" i="0" u="none" strike="noStrike" kern="0" cap="none" spc="0" normalizeH="0" baseline="0" noProof="0" dirty="0" smtClean="0">
                <a:ln>
                  <a:noFill/>
                </a:ln>
                <a:solidFill>
                  <a:srgbClr val="0563C1"/>
                </a:solidFill>
                <a:effectLst/>
                <a:uLnTx/>
                <a:uFillTx/>
                <a:ea typeface="宋体" pitchFamily="2" charset="-122"/>
              </a:rPr>
              <a:t>，</a:t>
            </a:r>
            <a:r>
              <a:rPr kumimoji="0" lang="en-US" altLang="zh-CN" sz="2400" b="0" i="0" u="none" strike="noStrike" kern="0" cap="none" spc="0" normalizeH="0" baseline="0" noProof="0" dirty="0" smtClean="0">
                <a:ln>
                  <a:noFill/>
                </a:ln>
                <a:solidFill>
                  <a:srgbClr val="0563C1"/>
                </a:solidFill>
                <a:effectLst/>
                <a:uLnTx/>
                <a:uFillTx/>
              </a:rPr>
              <a:t>花</a:t>
            </a:r>
            <a:r>
              <a:rPr kumimoji="0" lang="zh-CN" altLang="en-US" sz="2400" b="0" i="0" u="none" strike="noStrike" kern="0" cap="none" spc="0" normalizeH="0" baseline="0" noProof="0" dirty="0" smtClean="0">
                <a:ln>
                  <a:noFill/>
                </a:ln>
                <a:solidFill>
                  <a:srgbClr val="0563C1"/>
                </a:solidFill>
                <a:effectLst/>
                <a:uLnTx/>
                <a:uFillTx/>
              </a:rPr>
              <a:t>费</a:t>
            </a:r>
          </a:p>
        </p:txBody>
      </p:sp>
      <p:sp>
        <p:nvSpPr>
          <p:cNvPr id="4" name="矩形 3"/>
          <p:cNvSpPr/>
          <p:nvPr/>
        </p:nvSpPr>
        <p:spPr>
          <a:xfrm>
            <a:off x="827584" y="2967335"/>
            <a:ext cx="7848872" cy="1200329"/>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I've stayed late at work and missed the last bus home, so I've had to </a:t>
            </a:r>
            <a:r>
              <a:rPr lang="en-US" altLang="zh-CN" sz="2400" b="1" dirty="0">
                <a:latin typeface="Arial" panose="020B0604020202020204" pitchFamily="34" charset="0"/>
                <a:cs typeface="Arial" panose="020B0604020202020204" pitchFamily="34" charset="0"/>
              </a:rPr>
              <a:t>fork out </a:t>
            </a:r>
            <a:r>
              <a:rPr lang="en-US" altLang="zh-CN" sz="2400" dirty="0">
                <a:latin typeface="Arial" panose="020B0604020202020204" pitchFamily="34" charset="0"/>
                <a:cs typeface="Arial" panose="020B0604020202020204" pitchFamily="34" charset="0"/>
              </a:rPr>
              <a:t>for a taxi when I'm dangerously close to payday.</a:t>
            </a:r>
            <a:endParaRPr lang="zh-CN" altLang="en-US" sz="2400" dirty="0">
              <a:latin typeface="Arial" panose="020B0604020202020204" pitchFamily="34" charset="0"/>
              <a:cs typeface="Arial" panose="020B0604020202020204" pitchFamily="34" charset="0"/>
            </a:endParaRPr>
          </a:p>
        </p:txBody>
      </p:sp>
      <p:sp>
        <p:nvSpPr>
          <p:cNvPr id="7" name="矩形 6"/>
          <p:cNvSpPr/>
          <p:nvPr/>
        </p:nvSpPr>
        <p:spPr>
          <a:xfrm>
            <a:off x="3059832" y="4526745"/>
            <a:ext cx="5616624" cy="1938992"/>
          </a:xfrm>
          <a:prstGeom prst="rect">
            <a:avLst/>
          </a:prstGeom>
        </p:spPr>
        <p:txBody>
          <a:bodyPr wrap="square">
            <a:spAutoFit/>
          </a:bodyPr>
          <a:lstStyle/>
          <a:p>
            <a:r>
              <a:rPr lang="en-US" altLang="zh-CN" sz="2400" dirty="0">
                <a:latin typeface="Arial" panose="020B0604020202020204" pitchFamily="34" charset="0"/>
                <a:cs typeface="Arial" panose="020B0604020202020204" pitchFamily="34" charset="0"/>
              </a:rPr>
              <a:t>Before the UN introduced a ruling on cybersquatting last year, corporations and individuals were being forced to </a:t>
            </a:r>
            <a:r>
              <a:rPr lang="en-US" altLang="zh-CN" sz="2400" b="1" dirty="0">
                <a:latin typeface="Arial" panose="020B0604020202020204" pitchFamily="34" charset="0"/>
                <a:cs typeface="Arial" panose="020B0604020202020204" pitchFamily="34" charset="0"/>
              </a:rPr>
              <a:t>fork out </a:t>
            </a:r>
            <a:r>
              <a:rPr lang="en-US" altLang="zh-CN" sz="2400" dirty="0">
                <a:latin typeface="Arial" panose="020B0604020202020204" pitchFamily="34" charset="0"/>
                <a:cs typeface="Arial" panose="020B0604020202020204" pitchFamily="34" charset="0"/>
              </a:rPr>
              <a:t>staggering sums to buy the rights to an address. </a:t>
            </a:r>
            <a:endParaRPr lang="zh-CN" altLang="en-US" sz="2400" dirty="0">
              <a:latin typeface="Arial" panose="020B0604020202020204" pitchFamily="34" charset="0"/>
              <a:cs typeface="Arial" panose="020B0604020202020204" pitchFamily="34" charset="0"/>
            </a:endParaRPr>
          </a:p>
        </p:txBody>
      </p:sp>
      <p:pic>
        <p:nvPicPr>
          <p:cNvPr id="8" name="图片 7">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72" y="4198055"/>
            <a:ext cx="2619375" cy="2233843"/>
          </a:xfrm>
          <a:prstGeom prst="rect">
            <a:avLst/>
          </a:prstGeom>
        </p:spPr>
      </p:pic>
    </p:spTree>
    <p:extLst>
      <p:ext uri="{BB962C8B-B14F-4D97-AF65-F5344CB8AC3E}">
        <p14:creationId xmlns:p14="http://schemas.microsoft.com/office/powerpoint/2010/main" val="3837178148"/>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343266" y="4149080"/>
            <a:ext cx="3436645" cy="2448272"/>
          </a:xfrm>
          <a:prstGeom prst="rect">
            <a:avLst/>
          </a:prstGeom>
        </p:spPr>
      </p:pic>
      <p:sp>
        <p:nvSpPr>
          <p:cNvPr id="9" name="矩形 8"/>
          <p:cNvSpPr/>
          <p:nvPr/>
        </p:nvSpPr>
        <p:spPr>
          <a:xfrm>
            <a:off x="343266" y="1769297"/>
            <a:ext cx="8450431" cy="1569660"/>
          </a:xfrm>
          <a:prstGeom prst="rect">
            <a:avLst/>
          </a:prstGeom>
        </p:spPr>
        <p:txBody>
          <a:bodyPr wrap="square">
            <a:spAutoFit/>
          </a:bodyPr>
          <a:lstStyle/>
          <a:p>
            <a:pPr marL="361950" indent="-361950"/>
            <a:r>
              <a:rPr lang="en-US" altLang="zh-CN" b="1" dirty="0"/>
              <a:t> </a:t>
            </a:r>
            <a:r>
              <a:rPr lang="en-US" altLang="zh-CN" sz="3200" b="1" dirty="0"/>
              <a:t>s</a:t>
            </a:r>
            <a:r>
              <a:rPr lang="en-US" altLang="zh-CN" sz="3200" b="1" dirty="0" smtClean="0"/>
              <a:t>lump:  </a:t>
            </a:r>
            <a:r>
              <a:rPr lang="en-US" altLang="zh-CN" sz="3200" dirty="0" smtClean="0"/>
              <a:t>v. fall </a:t>
            </a:r>
            <a:r>
              <a:rPr lang="en-US" altLang="zh-CN" sz="3200" dirty="0"/>
              <a:t>or sit down </a:t>
            </a:r>
            <a:r>
              <a:rPr lang="en-US" altLang="zh-CN" sz="3200" dirty="0" smtClean="0"/>
              <a:t>somewhere </a:t>
            </a:r>
            <a:r>
              <a:rPr lang="en-US" altLang="zh-CN" sz="3200" dirty="0"/>
              <a:t>heavily, for example, because you are very tired or you feel ill. </a:t>
            </a:r>
            <a:r>
              <a:rPr lang="zh-CN" altLang="en-US" sz="3200" dirty="0"/>
              <a:t>瘫倒</a:t>
            </a:r>
            <a:r>
              <a:rPr lang="en-US" altLang="zh-CN" sz="3200" dirty="0"/>
              <a:t>; (</a:t>
            </a:r>
            <a:r>
              <a:rPr lang="zh-CN" altLang="en-US" sz="3200" dirty="0"/>
              <a:t>因劳累或生病等</a:t>
            </a:r>
            <a:r>
              <a:rPr lang="en-US" altLang="zh-CN" sz="3200" dirty="0"/>
              <a:t>) </a:t>
            </a:r>
            <a:r>
              <a:rPr lang="zh-CN" altLang="en-US" sz="3200" dirty="0" smtClean="0"/>
              <a:t>跌坐</a:t>
            </a:r>
            <a:endParaRPr lang="zh-CN" altLang="en-US" sz="3200" dirty="0"/>
          </a:p>
        </p:txBody>
      </p:sp>
      <p:pic>
        <p:nvPicPr>
          <p:cNvPr id="10" name="图片 9">
            <a:hlinkClick r:id="rId4" action="ppaction://hlinksldjump"/>
          </p:cNvPr>
          <p:cNvPicPr>
            <a:picLocks noChangeAspect="1"/>
          </p:cNvPicPr>
          <p:nvPr/>
        </p:nvPicPr>
        <p:blipFill>
          <a:blip r:embed="rId5"/>
          <a:stretch>
            <a:fillRect/>
          </a:stretch>
        </p:blipFill>
        <p:spPr>
          <a:xfrm>
            <a:off x="4233891" y="4125467"/>
            <a:ext cx="4541914" cy="2450804"/>
          </a:xfrm>
          <a:prstGeom prst="rect">
            <a:avLst/>
          </a:prstGeom>
        </p:spPr>
      </p:pic>
      <p:sp>
        <p:nvSpPr>
          <p:cNvPr id="11" name="文本框 10"/>
          <p:cNvSpPr txBox="1"/>
          <p:nvPr/>
        </p:nvSpPr>
        <p:spPr>
          <a:xfrm>
            <a:off x="5166124" y="3613798"/>
            <a:ext cx="3510332" cy="523220"/>
          </a:xfrm>
          <a:prstGeom prst="rect">
            <a:avLst/>
          </a:prstGeom>
          <a:noFill/>
        </p:spPr>
        <p:txBody>
          <a:bodyPr wrap="square" rtlCol="0">
            <a:spAutoFit/>
          </a:bodyPr>
          <a:lstStyle/>
          <a:p>
            <a:r>
              <a:rPr lang="en-US" altLang="zh-CN" sz="2800" dirty="0" err="1" smtClean="0"/>
              <a:t>Ge</a:t>
            </a:r>
            <a:r>
              <a:rPr lang="en-US" altLang="zh-CN" sz="2800" dirty="0" smtClean="0"/>
              <a:t> You Slouching </a:t>
            </a:r>
            <a:endParaRPr lang="zh-CN" altLang="en-US" sz="2800" dirty="0"/>
          </a:p>
        </p:txBody>
      </p:sp>
    </p:spTree>
    <p:extLst>
      <p:ext uri="{BB962C8B-B14F-4D97-AF65-F5344CB8AC3E}">
        <p14:creationId xmlns:p14="http://schemas.microsoft.com/office/powerpoint/2010/main" val="25895043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3"/>
          <p:cNvSpPr>
            <a:spLocks noGrp="1"/>
          </p:cNvSpPr>
          <p:nvPr>
            <p:ph type="title" idx="4294967295"/>
          </p:nvPr>
        </p:nvSpPr>
        <p:spPr>
          <a:xfrm>
            <a:off x="468313" y="693738"/>
            <a:ext cx="8280400" cy="719137"/>
          </a:xfrm>
        </p:spPr>
        <p:txBody>
          <a:bodyPr/>
          <a:lstStyle/>
          <a:p>
            <a:r>
              <a:rPr lang="en-US" altLang="zh-CN" sz="2800" dirty="0" smtClean="0"/>
              <a:t> </a:t>
            </a:r>
            <a:r>
              <a:rPr lang="en-US" altLang="zh-CN" sz="2000" b="0" dirty="0" smtClean="0"/>
              <a:t> </a:t>
            </a:r>
            <a:endParaRPr lang="en-US" altLang="zh-CN" sz="2800" dirty="0" smtClean="0">
              <a:solidFill>
                <a:schemeClr val="tx1"/>
              </a:solidFill>
            </a:endParaRPr>
          </a:p>
        </p:txBody>
      </p:sp>
      <p:sp>
        <p:nvSpPr>
          <p:cNvPr id="61446" name="Text Box 7"/>
          <p:cNvSpPr txBox="1">
            <a:spLocks noChangeArrowheads="1"/>
          </p:cNvSpPr>
          <p:nvPr/>
        </p:nvSpPr>
        <p:spPr bwMode="auto">
          <a:xfrm>
            <a:off x="971550" y="3773488"/>
            <a:ext cx="7272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endParaRPr lang="zh-CN" altLang="en-US" sz="1800" b="0">
              <a:solidFill>
                <a:schemeClr val="tx1"/>
              </a:solidFill>
              <a:latin typeface="Arial" pitchFamily="34" charset="0"/>
            </a:endParaRPr>
          </a:p>
        </p:txBody>
      </p:sp>
      <p:sp>
        <p:nvSpPr>
          <p:cNvPr id="62474" name="Text Box 18"/>
          <p:cNvSpPr txBox="1">
            <a:spLocks noChangeArrowheads="1"/>
          </p:cNvSpPr>
          <p:nvPr/>
        </p:nvSpPr>
        <p:spPr bwMode="auto">
          <a:xfrm>
            <a:off x="312344" y="1852986"/>
            <a:ext cx="8372475"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800100" indent="-34290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marL="457200" indent="-457200">
              <a:spcBef>
                <a:spcPct val="25000"/>
              </a:spcBef>
              <a:buFont typeface="+mj-lt"/>
              <a:buAutoNum type="arabicPeriod"/>
            </a:pPr>
            <a:r>
              <a:rPr lang="en-US" altLang="zh-CN" sz="2400" b="0" dirty="0">
                <a:solidFill>
                  <a:schemeClr val="tx1"/>
                </a:solidFill>
              </a:rPr>
              <a:t>Lonnie </a:t>
            </a:r>
            <a:r>
              <a:rPr lang="en-US" altLang="zh-CN" sz="2400" dirty="0">
                <a:solidFill>
                  <a:schemeClr val="tx1"/>
                </a:solidFill>
              </a:rPr>
              <a:t>slumped</a:t>
            </a:r>
            <a:r>
              <a:rPr lang="en-US" altLang="zh-CN" sz="2400" b="0" dirty="0">
                <a:solidFill>
                  <a:schemeClr val="tx1"/>
                </a:solidFill>
              </a:rPr>
              <a:t> down again on the steps, his hands falling between his outspread legs and his chin falling on his </a:t>
            </a:r>
            <a:r>
              <a:rPr lang="en-US" altLang="zh-CN" sz="2400" b="0" dirty="0" smtClean="0">
                <a:solidFill>
                  <a:schemeClr val="tx1"/>
                </a:solidFill>
              </a:rPr>
              <a:t>chest. </a:t>
            </a:r>
          </a:p>
          <a:p>
            <a:pPr marL="457200" indent="-457200">
              <a:spcBef>
                <a:spcPct val="25000"/>
              </a:spcBef>
              <a:buFont typeface="+mj-lt"/>
              <a:buAutoNum type="arabicPeriod"/>
            </a:pPr>
            <a:r>
              <a:rPr lang="en-US" altLang="zh-CN" sz="2400" b="0" dirty="0" smtClean="0">
                <a:solidFill>
                  <a:schemeClr val="tx1"/>
                </a:solidFill>
              </a:rPr>
              <a:t>Thomas </a:t>
            </a:r>
            <a:r>
              <a:rPr lang="en-US" altLang="zh-CN" sz="2400" b="0" dirty="0">
                <a:solidFill>
                  <a:schemeClr val="tx1"/>
                </a:solidFill>
              </a:rPr>
              <a:t>sat </a:t>
            </a:r>
            <a:r>
              <a:rPr lang="en-US" altLang="zh-CN" sz="2400" dirty="0">
                <a:solidFill>
                  <a:schemeClr val="tx1"/>
                </a:solidFill>
              </a:rPr>
              <a:t>slumped</a:t>
            </a:r>
            <a:r>
              <a:rPr lang="en-US" altLang="zh-CN" sz="2400" b="0" dirty="0">
                <a:solidFill>
                  <a:schemeClr val="tx1"/>
                </a:solidFill>
              </a:rPr>
              <a:t> in his chair, humming tunelessly and tapping an annoying rhythm on his glass with his </a:t>
            </a:r>
            <a:r>
              <a:rPr lang="en-US" altLang="zh-CN" sz="2400" b="0" dirty="0" smtClean="0">
                <a:solidFill>
                  <a:schemeClr val="tx1"/>
                </a:solidFill>
              </a:rPr>
              <a:t>fork.</a:t>
            </a:r>
          </a:p>
          <a:p>
            <a:pPr marL="457200" indent="-457200">
              <a:spcBef>
                <a:spcPct val="25000"/>
              </a:spcBef>
              <a:buFont typeface="+mj-lt"/>
              <a:buAutoNum type="arabicPeriod"/>
            </a:pPr>
            <a:r>
              <a:rPr lang="en-US" altLang="zh-CN" sz="2400" b="0" dirty="0">
                <a:solidFill>
                  <a:schemeClr val="tx1"/>
                </a:solidFill>
              </a:rPr>
              <a:t>You're not likely to suffer from sophomore </a:t>
            </a:r>
            <a:r>
              <a:rPr lang="en-US" altLang="zh-CN" sz="2400" dirty="0">
                <a:solidFill>
                  <a:schemeClr val="tx1"/>
                </a:solidFill>
              </a:rPr>
              <a:t>slump</a:t>
            </a:r>
            <a:r>
              <a:rPr lang="en-US" altLang="zh-CN" sz="2400" b="0" dirty="0">
                <a:solidFill>
                  <a:schemeClr val="tx1"/>
                </a:solidFill>
              </a:rPr>
              <a:t> </a:t>
            </a:r>
            <a:r>
              <a:rPr lang="en-US" altLang="zh-CN" sz="2400" b="0" dirty="0" smtClean="0">
                <a:solidFill>
                  <a:schemeClr val="tx1"/>
                </a:solidFill>
              </a:rPr>
              <a:t>or general </a:t>
            </a:r>
            <a:r>
              <a:rPr lang="en-US" altLang="zh-CN" sz="2400" b="0" dirty="0">
                <a:solidFill>
                  <a:schemeClr val="tx1"/>
                </a:solidFill>
              </a:rPr>
              <a:t>boredom while you're studying in a different </a:t>
            </a:r>
            <a:r>
              <a:rPr lang="en-US" altLang="zh-CN" sz="2400" b="0" dirty="0" smtClean="0">
                <a:solidFill>
                  <a:schemeClr val="tx1"/>
                </a:solidFill>
              </a:rPr>
              <a:t>learning environment</a:t>
            </a:r>
            <a:r>
              <a:rPr lang="en-US" altLang="zh-CN" sz="2400" b="0" dirty="0">
                <a:solidFill>
                  <a:schemeClr val="tx1"/>
                </a:solidFill>
              </a:rPr>
              <a:t>.  </a:t>
            </a:r>
            <a:endParaRPr lang="en-US" altLang="zh-CN" sz="2400" b="0" dirty="0" smtClean="0">
              <a:solidFill>
                <a:schemeClr val="tx1"/>
              </a:solidFill>
            </a:endParaRPr>
          </a:p>
          <a:p>
            <a:pPr marL="457200" indent="-457200">
              <a:spcBef>
                <a:spcPct val="25000"/>
              </a:spcBef>
              <a:buFont typeface="+mj-lt"/>
              <a:buAutoNum type="arabicPeriod"/>
            </a:pPr>
            <a:r>
              <a:rPr lang="en-US" altLang="zh-CN" sz="2400" b="0" dirty="0" smtClean="0">
                <a:solidFill>
                  <a:schemeClr val="tx1"/>
                </a:solidFill>
              </a:rPr>
              <a:t>After graduation, you will not feel </a:t>
            </a:r>
            <a:r>
              <a:rPr lang="en-US" altLang="zh-CN" sz="2400" b="0" dirty="0">
                <a:solidFill>
                  <a:schemeClr val="tx1"/>
                </a:solidFill>
              </a:rPr>
              <a:t>like you're the only person going through a post-college </a:t>
            </a:r>
            <a:r>
              <a:rPr lang="en-US" altLang="zh-CN" sz="2400" dirty="0" smtClean="0">
                <a:solidFill>
                  <a:schemeClr val="tx1"/>
                </a:solidFill>
              </a:rPr>
              <a:t>slump</a:t>
            </a:r>
            <a:r>
              <a:rPr lang="en-US" altLang="zh-CN" sz="2400" b="0" dirty="0" smtClean="0">
                <a:solidFill>
                  <a:schemeClr val="tx1"/>
                </a:solidFill>
              </a:rPr>
              <a:t>. </a:t>
            </a: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10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2474">
                                            <p:txEl>
                                              <p:pRg st="3" end="3"/>
                                            </p:txEl>
                                          </p:spTgt>
                                        </p:tgtEl>
                                        <p:attrNameLst>
                                          <p:attrName>style.visibility</p:attrName>
                                        </p:attrNameLst>
                                      </p:cBhvr>
                                      <p:to>
                                        <p:strVal val="visible"/>
                                      </p:to>
                                    </p:set>
                                    <p:animEffect transition="in" filter="fade">
                                      <p:cBhvr>
                                        <p:cTn id="19" dur="1000"/>
                                        <p:tgtEl>
                                          <p:spTgt spid="62474">
                                            <p:txEl>
                                              <p:pRg st="3" end="3"/>
                                            </p:txEl>
                                          </p:spTgt>
                                        </p:tgtEl>
                                      </p:cBhvr>
                                    </p:animEffect>
                                    <p:anim calcmode="lin" valueType="num">
                                      <p:cBhvr>
                                        <p:cTn id="20" dur="1000" fill="hold"/>
                                        <p:tgtEl>
                                          <p:spTgt spid="6247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247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3"/>
          <p:cNvSpPr>
            <a:spLocks noGrp="1"/>
          </p:cNvSpPr>
          <p:nvPr>
            <p:ph type="title" idx="4294967295"/>
          </p:nvPr>
        </p:nvSpPr>
        <p:spPr>
          <a:xfrm>
            <a:off x="468313" y="693738"/>
            <a:ext cx="8280400" cy="719137"/>
          </a:xfrm>
        </p:spPr>
        <p:txBody>
          <a:bodyPr/>
          <a:lstStyle/>
          <a:p>
            <a:r>
              <a:rPr lang="en-US" altLang="zh-CN" sz="2800" dirty="0" smtClean="0"/>
              <a:t> </a:t>
            </a:r>
            <a:r>
              <a:rPr lang="en-US" altLang="zh-CN" sz="2000" b="0" dirty="0" smtClean="0"/>
              <a:t> </a:t>
            </a:r>
            <a:endParaRPr lang="en-US" altLang="zh-CN" sz="2800" dirty="0" smtClean="0">
              <a:solidFill>
                <a:schemeClr val="tx1"/>
              </a:solidFill>
            </a:endParaRPr>
          </a:p>
        </p:txBody>
      </p:sp>
      <p:sp>
        <p:nvSpPr>
          <p:cNvPr id="61446" name="Text Box 7"/>
          <p:cNvSpPr txBox="1">
            <a:spLocks noChangeArrowheads="1"/>
          </p:cNvSpPr>
          <p:nvPr/>
        </p:nvSpPr>
        <p:spPr bwMode="auto">
          <a:xfrm>
            <a:off x="971550" y="3773488"/>
            <a:ext cx="7272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endParaRPr lang="zh-CN" altLang="en-US" sz="1800" b="0">
              <a:solidFill>
                <a:schemeClr val="tx1"/>
              </a:solidFill>
              <a:latin typeface="Arial" pitchFamily="34" charset="0"/>
            </a:endParaRPr>
          </a:p>
        </p:txBody>
      </p:sp>
      <p:sp>
        <p:nvSpPr>
          <p:cNvPr id="62474" name="Text Box 18"/>
          <p:cNvSpPr txBox="1">
            <a:spLocks noChangeArrowheads="1"/>
          </p:cNvSpPr>
          <p:nvPr/>
        </p:nvSpPr>
        <p:spPr bwMode="auto">
          <a:xfrm>
            <a:off x="317651" y="1631877"/>
            <a:ext cx="8580136"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sz="3600" b="1">
                <a:solidFill>
                  <a:srgbClr val="C00000"/>
                </a:solidFill>
                <a:latin typeface="Century Gothic" pitchFamily="34" charset="0"/>
                <a:ea typeface="宋体" pitchFamily="2" charset="-122"/>
              </a:defRPr>
            </a:lvl1pPr>
            <a:lvl2pPr marL="800100" indent="-34290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marL="457200" indent="-457200">
              <a:spcBef>
                <a:spcPct val="25000"/>
              </a:spcBef>
              <a:buFont typeface="+mj-lt"/>
              <a:buAutoNum type="arabicPeriod"/>
            </a:pPr>
            <a:r>
              <a:rPr lang="en-US" altLang="zh-CN" sz="2400" b="0" dirty="0">
                <a:solidFill>
                  <a:schemeClr val="tx1"/>
                </a:solidFill>
                <a:latin typeface="Arial" panose="020B0604020202020204" pitchFamily="34" charset="0"/>
                <a:cs typeface="Arial" panose="020B0604020202020204" pitchFamily="34" charset="0"/>
              </a:rPr>
              <a:t>Government popularity in Scotland has </a:t>
            </a:r>
            <a:r>
              <a:rPr lang="en-US" altLang="zh-CN" sz="2400" dirty="0">
                <a:solidFill>
                  <a:schemeClr val="tx1"/>
                </a:solidFill>
                <a:latin typeface="Arial" panose="020B0604020202020204" pitchFamily="34" charset="0"/>
                <a:cs typeface="Arial" panose="020B0604020202020204" pitchFamily="34" charset="0"/>
              </a:rPr>
              <a:t>slumped</a:t>
            </a:r>
            <a:r>
              <a:rPr lang="en-US" altLang="zh-CN" sz="2400" b="0" dirty="0">
                <a:solidFill>
                  <a:schemeClr val="tx1"/>
                </a:solidFill>
                <a:latin typeface="Arial" panose="020B0604020202020204" pitchFamily="34" charset="0"/>
                <a:cs typeface="Arial" panose="020B0604020202020204" pitchFamily="34" charset="0"/>
              </a:rPr>
              <a:t> to its lowest level since the 1970s</a:t>
            </a:r>
            <a:r>
              <a:rPr lang="en-US" altLang="zh-CN" sz="2400" b="0" dirty="0" smtClean="0">
                <a:solidFill>
                  <a:schemeClr val="tx1"/>
                </a:solidFill>
                <a:latin typeface="Arial" panose="020B0604020202020204" pitchFamily="34" charset="0"/>
                <a:cs typeface="Arial" panose="020B0604020202020204" pitchFamily="34" charset="0"/>
              </a:rPr>
              <a:t>.</a:t>
            </a:r>
          </a:p>
          <a:p>
            <a:pPr marL="0" lvl="1" indent="0">
              <a:spcBef>
                <a:spcPct val="25000"/>
              </a:spcBef>
            </a:pPr>
            <a:r>
              <a:rPr lang="en-US" altLang="zh-CN" sz="2400" b="0" dirty="0">
                <a:solidFill>
                  <a:schemeClr val="tx1"/>
                </a:solidFill>
                <a:latin typeface="Arial" panose="020B0604020202020204" pitchFamily="34" charset="0"/>
                <a:cs typeface="Arial" panose="020B0604020202020204" pitchFamily="34" charset="0"/>
              </a:rPr>
              <a:t> </a:t>
            </a:r>
            <a:r>
              <a:rPr lang="en-US" altLang="zh-CN" sz="2400" b="0" dirty="0" smtClean="0">
                <a:solidFill>
                  <a:schemeClr val="tx1"/>
                </a:solidFill>
                <a:latin typeface="Arial" panose="020B0604020202020204" pitchFamily="34" charset="0"/>
                <a:cs typeface="Arial" panose="020B0604020202020204" pitchFamily="34" charset="0"/>
              </a:rPr>
              <a:t>     </a:t>
            </a:r>
            <a:endParaRPr lang="en-US" altLang="zh-CN" sz="2400" b="0" dirty="0">
              <a:solidFill>
                <a:schemeClr val="tx1"/>
              </a:solidFill>
              <a:latin typeface="Arial" panose="020B0604020202020204" pitchFamily="34" charset="0"/>
              <a:cs typeface="Arial" panose="020B0604020202020204" pitchFamily="34" charset="0"/>
            </a:endParaRPr>
          </a:p>
          <a:p>
            <a:pPr marL="0" indent="0">
              <a:spcBef>
                <a:spcPct val="25000"/>
              </a:spcBef>
            </a:pPr>
            <a:endParaRPr lang="en-US" altLang="zh-CN" sz="2400" b="0" dirty="0" smtClean="0">
              <a:solidFill>
                <a:schemeClr val="tx1"/>
              </a:solidFill>
              <a:latin typeface="Arial" panose="020B0604020202020204" pitchFamily="34" charset="0"/>
              <a:cs typeface="Arial" panose="020B0604020202020204" pitchFamily="34" charset="0"/>
            </a:endParaRPr>
          </a:p>
          <a:p>
            <a:pPr marL="447675" indent="-447675">
              <a:spcBef>
                <a:spcPct val="25000"/>
              </a:spcBef>
            </a:pPr>
            <a:r>
              <a:rPr lang="en-US" altLang="zh-CN" sz="2400" b="0" dirty="0" smtClean="0">
                <a:solidFill>
                  <a:schemeClr val="tx1"/>
                </a:solidFill>
                <a:latin typeface="Arial" panose="020B0604020202020204" pitchFamily="34" charset="0"/>
                <a:cs typeface="Arial" panose="020B0604020202020204" pitchFamily="34" charset="0"/>
              </a:rPr>
              <a:t>2.  There </a:t>
            </a:r>
            <a:r>
              <a:rPr lang="en-US" altLang="zh-CN" sz="2400" b="0" dirty="0">
                <a:solidFill>
                  <a:schemeClr val="tx1"/>
                </a:solidFill>
                <a:latin typeface="Arial" panose="020B0604020202020204" pitchFamily="34" charset="0"/>
                <a:cs typeface="Arial" panose="020B0604020202020204" pitchFamily="34" charset="0"/>
              </a:rPr>
              <a:t>is more unemployment or underemployment of </a:t>
            </a:r>
            <a:r>
              <a:rPr lang="en-US" altLang="zh-CN" sz="2400" b="0" dirty="0" smtClean="0">
                <a:solidFill>
                  <a:schemeClr val="tx1"/>
                </a:solidFill>
                <a:latin typeface="Arial" panose="020B0604020202020204" pitchFamily="34" charset="0"/>
                <a:cs typeface="Arial" panose="020B0604020202020204" pitchFamily="34" charset="0"/>
              </a:rPr>
              <a:t>  </a:t>
            </a:r>
            <a:r>
              <a:rPr lang="en-US" altLang="zh-CN" sz="2400" b="0" dirty="0" err="1" smtClean="0">
                <a:solidFill>
                  <a:schemeClr val="tx1"/>
                </a:solidFill>
                <a:latin typeface="Arial" panose="020B0604020202020204" pitchFamily="34" charset="0"/>
                <a:cs typeface="Arial" panose="020B0604020202020204" pitchFamily="34" charset="0"/>
              </a:rPr>
              <a:t>labour</a:t>
            </a:r>
            <a:r>
              <a:rPr lang="en-US" altLang="zh-CN" sz="2400" b="0" dirty="0" smtClean="0">
                <a:solidFill>
                  <a:schemeClr val="tx1"/>
                </a:solidFill>
                <a:latin typeface="Arial" panose="020B0604020202020204" pitchFamily="34" charset="0"/>
                <a:cs typeface="Arial" panose="020B0604020202020204" pitchFamily="34" charset="0"/>
              </a:rPr>
              <a:t> </a:t>
            </a:r>
            <a:r>
              <a:rPr lang="en-US" altLang="zh-CN" sz="2400" b="0" dirty="0">
                <a:solidFill>
                  <a:schemeClr val="tx1"/>
                </a:solidFill>
                <a:latin typeface="Arial" panose="020B0604020202020204" pitchFamily="34" charset="0"/>
                <a:cs typeface="Arial" panose="020B0604020202020204" pitchFamily="34" charset="0"/>
              </a:rPr>
              <a:t>and </a:t>
            </a:r>
            <a:r>
              <a:rPr lang="en-US" altLang="zh-CN" sz="2400" b="0" dirty="0" smtClean="0">
                <a:solidFill>
                  <a:schemeClr val="tx1"/>
                </a:solidFill>
                <a:latin typeface="Arial" panose="020B0604020202020204" pitchFamily="34" charset="0"/>
                <a:cs typeface="Arial" panose="020B0604020202020204" pitchFamily="34" charset="0"/>
              </a:rPr>
              <a:t>capital equipment in </a:t>
            </a:r>
            <a:r>
              <a:rPr lang="en-US" altLang="zh-CN" sz="2400" b="0" dirty="0">
                <a:solidFill>
                  <a:schemeClr val="tx1"/>
                </a:solidFill>
                <a:latin typeface="Arial" panose="020B0604020202020204" pitchFamily="34" charset="0"/>
                <a:cs typeface="Arial" panose="020B0604020202020204" pitchFamily="34" charset="0"/>
              </a:rPr>
              <a:t>the </a:t>
            </a:r>
            <a:r>
              <a:rPr lang="en-US" altLang="zh-CN" sz="2400" dirty="0">
                <a:solidFill>
                  <a:schemeClr val="tx1"/>
                </a:solidFill>
                <a:latin typeface="Arial" panose="020B0604020202020204" pitchFamily="34" charset="0"/>
                <a:cs typeface="Arial" panose="020B0604020202020204" pitchFamily="34" charset="0"/>
              </a:rPr>
              <a:t>slump</a:t>
            </a:r>
            <a:r>
              <a:rPr lang="en-US" altLang="zh-CN" sz="2400" b="0" dirty="0">
                <a:solidFill>
                  <a:schemeClr val="tx1"/>
                </a:solidFill>
                <a:latin typeface="Arial" panose="020B0604020202020204" pitchFamily="34" charset="0"/>
                <a:cs typeface="Arial" panose="020B0604020202020204" pitchFamily="34" charset="0"/>
              </a:rPr>
              <a:t> than in the </a:t>
            </a:r>
            <a:r>
              <a:rPr lang="en-US" altLang="zh-CN" sz="2400" b="0" dirty="0" smtClean="0">
                <a:solidFill>
                  <a:schemeClr val="tx1"/>
                </a:solidFill>
                <a:latin typeface="Arial" panose="020B0604020202020204" pitchFamily="34" charset="0"/>
                <a:cs typeface="Arial" panose="020B0604020202020204" pitchFamily="34" charset="0"/>
              </a:rPr>
              <a:t>boom.</a:t>
            </a:r>
          </a:p>
          <a:p>
            <a:pPr marL="0" indent="0">
              <a:spcBef>
                <a:spcPct val="25000"/>
              </a:spcBef>
            </a:pPr>
            <a:r>
              <a:rPr lang="en-US" altLang="zh-CN" sz="2400" b="0" dirty="0" smtClean="0">
                <a:solidFill>
                  <a:schemeClr val="tx1"/>
                </a:solidFill>
                <a:latin typeface="Arial" panose="020B0604020202020204" pitchFamily="34" charset="0"/>
                <a:cs typeface="Arial" panose="020B0604020202020204" pitchFamily="34" charset="0"/>
              </a:rPr>
              <a:t>3.  A</a:t>
            </a:r>
            <a:r>
              <a:rPr lang="en-US" altLang="zh-CN" sz="2400" b="0" dirty="0">
                <a:solidFill>
                  <a:schemeClr val="tx1"/>
                </a:solidFill>
                <a:latin typeface="Arial" panose="020B0604020202020204" pitchFamily="34" charset="0"/>
                <a:cs typeface="Arial" panose="020B0604020202020204" pitchFamily="34" charset="0"/>
              </a:rPr>
              <a:t> college diploma </a:t>
            </a:r>
            <a:r>
              <a:rPr lang="en-US" altLang="zh-CN" sz="2400" b="0" dirty="0" smtClean="0">
                <a:solidFill>
                  <a:schemeClr val="tx1"/>
                </a:solidFill>
                <a:latin typeface="Arial" panose="020B0604020202020204" pitchFamily="34" charset="0"/>
                <a:cs typeface="Arial" panose="020B0604020202020204" pitchFamily="34" charset="0"/>
              </a:rPr>
              <a:t>has long</a:t>
            </a:r>
            <a:r>
              <a:rPr lang="en-US" altLang="zh-CN" sz="2400" b="0" dirty="0">
                <a:solidFill>
                  <a:schemeClr val="tx1"/>
                </a:solidFill>
                <a:latin typeface="Arial" panose="020B0604020202020204" pitchFamily="34" charset="0"/>
                <a:cs typeface="Arial" panose="020B0604020202020204" pitchFamily="34" charset="0"/>
              </a:rPr>
              <a:t> </a:t>
            </a:r>
            <a:r>
              <a:rPr lang="en-US" altLang="zh-CN" sz="2400" b="0" dirty="0" smtClean="0">
                <a:solidFill>
                  <a:schemeClr val="tx1"/>
                </a:solidFill>
                <a:latin typeface="Arial" panose="020B0604020202020204" pitchFamily="34" charset="0"/>
                <a:cs typeface="Arial" panose="020B0604020202020204" pitchFamily="34" charset="0"/>
              </a:rPr>
              <a:t>been</a:t>
            </a:r>
            <a:r>
              <a:rPr lang="en-US" altLang="zh-CN" sz="2400" b="0" dirty="0">
                <a:solidFill>
                  <a:schemeClr val="tx1"/>
                </a:solidFill>
                <a:latin typeface="Arial" panose="020B0604020202020204" pitchFamily="34" charset="0"/>
                <a:cs typeface="Arial" panose="020B0604020202020204" pitchFamily="34" charset="0"/>
              </a:rPr>
              <a:t> the </a:t>
            </a:r>
            <a:r>
              <a:rPr lang="en-US" altLang="zh-CN" sz="2400" b="0" dirty="0" smtClean="0">
                <a:solidFill>
                  <a:schemeClr val="tx1"/>
                </a:solidFill>
                <a:latin typeface="Arial" panose="020B0604020202020204" pitchFamily="34" charset="0"/>
                <a:cs typeface="Arial" panose="020B0604020202020204" pitchFamily="34" charset="0"/>
              </a:rPr>
              <a:t>ticket</a:t>
            </a:r>
            <a:r>
              <a:rPr lang="en-US" altLang="zh-CN" sz="2400" b="0" dirty="0">
                <a:solidFill>
                  <a:schemeClr val="tx1"/>
                </a:solidFill>
                <a:latin typeface="Arial" panose="020B0604020202020204" pitchFamily="34" charset="0"/>
                <a:cs typeface="Arial" panose="020B0604020202020204" pitchFamily="34" charset="0"/>
              </a:rPr>
              <a:t> to a good job, </a:t>
            </a:r>
            <a:endParaRPr lang="en-US" altLang="zh-CN" sz="2400" b="0" dirty="0" smtClean="0">
              <a:solidFill>
                <a:schemeClr val="tx1"/>
              </a:solidFill>
              <a:latin typeface="Arial" panose="020B0604020202020204" pitchFamily="34" charset="0"/>
              <a:cs typeface="Arial" panose="020B0604020202020204" pitchFamily="34" charset="0"/>
            </a:endParaRPr>
          </a:p>
          <a:p>
            <a:pPr marL="446088" indent="0">
              <a:spcBef>
                <a:spcPct val="25000"/>
              </a:spcBef>
            </a:pPr>
            <a:r>
              <a:rPr lang="en-US" altLang="zh-CN" sz="2400" b="0" dirty="0" smtClean="0">
                <a:solidFill>
                  <a:schemeClr val="tx1"/>
                </a:solidFill>
                <a:latin typeface="Arial" panose="020B0604020202020204" pitchFamily="34" charset="0"/>
                <a:cs typeface="Arial" panose="020B0604020202020204" pitchFamily="34" charset="0"/>
              </a:rPr>
              <a:t>but</a:t>
            </a:r>
            <a:r>
              <a:rPr lang="en-US" altLang="zh-CN" sz="2400" b="0" dirty="0">
                <a:solidFill>
                  <a:schemeClr val="tx1"/>
                </a:solidFill>
                <a:latin typeface="Arial" panose="020B0604020202020204" pitchFamily="34" charset="0"/>
                <a:cs typeface="Arial" panose="020B0604020202020204" pitchFamily="34" charset="0"/>
              </a:rPr>
              <a:t> the deepest economic </a:t>
            </a:r>
            <a:r>
              <a:rPr lang="en-US" altLang="zh-CN" sz="2400" dirty="0">
                <a:solidFill>
                  <a:schemeClr val="tx1"/>
                </a:solidFill>
                <a:latin typeface="Arial" panose="020B0604020202020204" pitchFamily="34" charset="0"/>
                <a:cs typeface="Arial" panose="020B0604020202020204" pitchFamily="34" charset="0"/>
              </a:rPr>
              <a:t>slump</a:t>
            </a:r>
            <a:r>
              <a:rPr lang="en-US" altLang="zh-CN" sz="2400" b="0" dirty="0">
                <a:solidFill>
                  <a:schemeClr val="tx1"/>
                </a:solidFill>
                <a:latin typeface="Arial" panose="020B0604020202020204" pitchFamily="34" charset="0"/>
                <a:cs typeface="Arial" panose="020B0604020202020204" pitchFamily="34" charset="0"/>
              </a:rPr>
              <a:t> in decades has </a:t>
            </a:r>
            <a:r>
              <a:rPr lang="en-US" altLang="zh-CN" sz="2400" b="0" dirty="0" smtClean="0">
                <a:solidFill>
                  <a:schemeClr val="tx1"/>
                </a:solidFill>
                <a:latin typeface="Arial" panose="020B0604020202020204" pitchFamily="34" charset="0"/>
                <a:cs typeface="Arial" panose="020B0604020202020204" pitchFamily="34" charset="0"/>
              </a:rPr>
              <a:t>  dampened</a:t>
            </a:r>
            <a:r>
              <a:rPr lang="en-US" altLang="zh-CN" sz="2400" b="0" dirty="0">
                <a:solidFill>
                  <a:schemeClr val="tx1"/>
                </a:solidFill>
                <a:latin typeface="Arial" panose="020B0604020202020204" pitchFamily="34" charset="0"/>
                <a:cs typeface="Arial" panose="020B0604020202020204" pitchFamily="34" charset="0"/>
              </a:rPr>
              <a:t> the dreams of </a:t>
            </a:r>
            <a:r>
              <a:rPr lang="en-US" altLang="zh-CN" sz="2400" b="0" dirty="0" smtClean="0">
                <a:solidFill>
                  <a:schemeClr val="tx1"/>
                </a:solidFill>
                <a:latin typeface="Arial" panose="020B0604020202020204" pitchFamily="34" charset="0"/>
                <a:cs typeface="Arial" panose="020B0604020202020204" pitchFamily="34" charset="0"/>
              </a:rPr>
              <a:t>many U</a:t>
            </a:r>
            <a:r>
              <a:rPr lang="en-US" altLang="zh-CN" sz="2400" b="0" dirty="0">
                <a:solidFill>
                  <a:schemeClr val="tx1"/>
                </a:solidFill>
                <a:latin typeface="Arial" panose="020B0604020202020204" pitchFamily="34" charset="0"/>
                <a:cs typeface="Arial" panose="020B0604020202020204" pitchFamily="34" charset="0"/>
              </a:rPr>
              <a:t>. S. college seniors.</a:t>
            </a:r>
            <a:endParaRPr lang="en-US" altLang="zh-CN" sz="2400" b="0" dirty="0" smtClean="0">
              <a:solidFill>
                <a:schemeClr val="tx1"/>
              </a:solidFill>
              <a:latin typeface="Arial" panose="020B0604020202020204" pitchFamily="34" charset="0"/>
              <a:cs typeface="Arial" panose="020B0604020202020204" pitchFamily="34" charset="0"/>
            </a:endParaRPr>
          </a:p>
          <a:p>
            <a:pPr marL="0" indent="0">
              <a:spcBef>
                <a:spcPct val="25000"/>
              </a:spcBef>
            </a:pPr>
            <a:endParaRPr lang="en-US" altLang="zh-CN" sz="2400" b="0" dirty="0">
              <a:solidFill>
                <a:schemeClr val="tx1"/>
              </a:solidFill>
              <a:latin typeface="Arial" panose="020B0604020202020204" pitchFamily="34" charset="0"/>
              <a:cs typeface="Arial" panose="020B0604020202020204" pitchFamily="34" charset="0"/>
            </a:endParaRPr>
          </a:p>
        </p:txBody>
      </p:sp>
      <p:pic>
        <p:nvPicPr>
          <p:cNvPr id="19"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线形标注 3 1"/>
          <p:cNvSpPr/>
          <p:nvPr/>
        </p:nvSpPr>
        <p:spPr>
          <a:xfrm>
            <a:off x="4211960" y="2924944"/>
            <a:ext cx="3816424" cy="432048"/>
          </a:xfrm>
          <a:prstGeom prst="borderCallout3">
            <a:avLst>
              <a:gd name="adj1" fmla="val 18750"/>
              <a:gd name="adj2" fmla="val -8333"/>
              <a:gd name="adj3" fmla="val 18750"/>
              <a:gd name="adj4" fmla="val -16667"/>
              <a:gd name="adj5" fmla="val 100000"/>
              <a:gd name="adj6" fmla="val -16667"/>
              <a:gd name="adj7" fmla="val -226596"/>
              <a:gd name="adj8" fmla="val 69338"/>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CC"/>
                </a:solidFill>
              </a:rPr>
              <a:t>decrease suddenly</a:t>
            </a:r>
            <a:endParaRPr lang="zh-CN" altLang="en-US" sz="2800" dirty="0"/>
          </a:p>
        </p:txBody>
      </p:sp>
      <p:sp>
        <p:nvSpPr>
          <p:cNvPr id="10" name="线形标注 3 9"/>
          <p:cNvSpPr/>
          <p:nvPr/>
        </p:nvSpPr>
        <p:spPr>
          <a:xfrm>
            <a:off x="2987824" y="6065787"/>
            <a:ext cx="3888432" cy="432048"/>
          </a:xfrm>
          <a:prstGeom prst="borderCallout3">
            <a:avLst>
              <a:gd name="adj1" fmla="val 18750"/>
              <a:gd name="adj2" fmla="val -8333"/>
              <a:gd name="adj3" fmla="val 18750"/>
              <a:gd name="adj4" fmla="val -16667"/>
              <a:gd name="adj5" fmla="val 100000"/>
              <a:gd name="adj6" fmla="val -16667"/>
              <a:gd name="adj7" fmla="val -422373"/>
              <a:gd name="adj8" fmla="val 7330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srgbClr val="0070C0"/>
                </a:solidFill>
              </a:rPr>
              <a:t>depression</a:t>
            </a:r>
            <a:endParaRPr lang="zh-CN" altLang="en-US" sz="2800" dirty="0">
              <a:solidFill>
                <a:srgbClr val="0070C0"/>
              </a:solidFill>
            </a:endParaRPr>
          </a:p>
        </p:txBody>
      </p:sp>
    </p:spTree>
    <p:extLst>
      <p:ext uri="{BB962C8B-B14F-4D97-AF65-F5344CB8AC3E}">
        <p14:creationId xmlns:p14="http://schemas.microsoft.com/office/powerpoint/2010/main" val="3471597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7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67544" y="1702372"/>
            <a:ext cx="7974828" cy="1877437"/>
          </a:xfrm>
          <a:prstGeom prst="rect">
            <a:avLst/>
          </a:prstGeom>
        </p:spPr>
        <p:txBody>
          <a:bodyPr wrap="square">
            <a:spAutoFit/>
          </a:bodyPr>
          <a:lstStyle/>
          <a:p>
            <a:r>
              <a:rPr lang="en-US" altLang="zh-CN" sz="3200" b="1" dirty="0"/>
              <a:t>grunt</a:t>
            </a:r>
            <a:r>
              <a:rPr lang="en-US" altLang="zh-CN" sz="3200" dirty="0"/>
              <a:t> </a:t>
            </a:r>
            <a:r>
              <a:rPr lang="en-US" altLang="zh-CN" sz="2800" dirty="0"/>
              <a:t> </a:t>
            </a:r>
            <a:r>
              <a:rPr lang="en-US" altLang="zh-CN" sz="2800" i="1" dirty="0" smtClean="0">
                <a:solidFill>
                  <a:srgbClr val="C00000"/>
                </a:solidFill>
              </a:rPr>
              <a:t>n</a:t>
            </a:r>
            <a:r>
              <a:rPr lang="en-US" altLang="zh-CN" sz="2800" i="1" dirty="0">
                <a:solidFill>
                  <a:srgbClr val="C00000"/>
                </a:solidFill>
              </a:rPr>
              <a:t>. </a:t>
            </a:r>
            <a:r>
              <a:rPr lang="en-US" altLang="zh-CN" sz="2800" i="1" dirty="0" smtClean="0">
                <a:solidFill>
                  <a:srgbClr val="C00000"/>
                </a:solidFill>
              </a:rPr>
              <a:t>&amp;  v. </a:t>
            </a:r>
            <a:r>
              <a:rPr lang="en-US" altLang="zh-CN" sz="2800" dirty="0" smtClean="0"/>
              <a:t>to make a </a:t>
            </a:r>
            <a:r>
              <a:rPr lang="en-US" altLang="zh-CN" sz="2800" dirty="0"/>
              <a:t>short low sound </a:t>
            </a:r>
            <a:r>
              <a:rPr lang="en-US" altLang="zh-CN" sz="2800" dirty="0" smtClean="0"/>
              <a:t>to </a:t>
            </a:r>
            <a:r>
              <a:rPr lang="en-US" altLang="zh-CN" sz="2800" dirty="0"/>
              <a:t>indicate disgust, approval or </a:t>
            </a:r>
            <a:r>
              <a:rPr lang="en-US" altLang="zh-CN" sz="2800" dirty="0" smtClean="0"/>
              <a:t>disapproval </a:t>
            </a:r>
            <a:r>
              <a:rPr lang="zh-CN" altLang="en-US" sz="2800" dirty="0">
                <a:solidFill>
                  <a:schemeClr val="hlink"/>
                </a:solidFill>
              </a:rPr>
              <a:t>（表示厌恶、不满等的）咕哝声，嘟哝声</a:t>
            </a:r>
          </a:p>
          <a:p>
            <a:endParaRPr lang="zh-CN" altLang="en-US" sz="2800" dirty="0"/>
          </a:p>
        </p:txBody>
      </p:sp>
      <p:pic>
        <p:nvPicPr>
          <p:cNvPr id="5" name="图片 4"/>
          <p:cNvPicPr>
            <a:picLocks noChangeAspect="1"/>
          </p:cNvPicPr>
          <p:nvPr/>
        </p:nvPicPr>
        <p:blipFill>
          <a:blip r:embed="rId3"/>
          <a:stretch>
            <a:fillRect/>
          </a:stretch>
        </p:blipFill>
        <p:spPr>
          <a:xfrm>
            <a:off x="6093271" y="3284538"/>
            <a:ext cx="3050729" cy="2864520"/>
          </a:xfrm>
          <a:prstGeom prst="rect">
            <a:avLst/>
          </a:prstGeom>
        </p:spPr>
      </p:pic>
      <p:sp>
        <p:nvSpPr>
          <p:cNvPr id="4" name="矩形 3"/>
          <p:cNvSpPr/>
          <p:nvPr/>
        </p:nvSpPr>
        <p:spPr>
          <a:xfrm>
            <a:off x="666212" y="4679862"/>
            <a:ext cx="5959357" cy="1200329"/>
          </a:xfrm>
          <a:prstGeom prst="rect">
            <a:avLst/>
          </a:prstGeom>
        </p:spPr>
        <p:txBody>
          <a:bodyPr wrap="square">
            <a:spAutoFit/>
          </a:bodyPr>
          <a:lstStyle/>
          <a:p>
            <a:r>
              <a:rPr lang="en-US" altLang="zh-CN" sz="2400" dirty="0">
                <a:solidFill>
                  <a:srgbClr val="000000"/>
                </a:solidFill>
                <a:latin typeface="Microsoft YaHei" panose="020B0503020204020204" pitchFamily="34" charset="-122"/>
                <a:ea typeface="Microsoft YaHei" panose="020B0503020204020204" pitchFamily="34" charset="-122"/>
              </a:rPr>
              <a:t>Lonnie listened to the </a:t>
            </a:r>
            <a:r>
              <a:rPr lang="en-US" altLang="zh-CN" sz="2400" b="1" dirty="0">
                <a:latin typeface="Microsoft YaHei" panose="020B0503020204020204" pitchFamily="34" charset="-122"/>
                <a:ea typeface="Microsoft YaHei" panose="020B0503020204020204" pitchFamily="34" charset="-122"/>
              </a:rPr>
              <a:t>grunting</a:t>
            </a:r>
            <a:r>
              <a:rPr lang="en-US" altLang="zh-CN" sz="2400" dirty="0">
                <a:solidFill>
                  <a:srgbClr val="000000"/>
                </a:solidFill>
                <a:latin typeface="Microsoft YaHei" panose="020B0503020204020204" pitchFamily="34" charset="-122"/>
                <a:ea typeface="Microsoft YaHei" panose="020B0503020204020204" pitchFamily="34" charset="-122"/>
              </a:rPr>
              <a:t> of the pigs as they walked up the driveway towards the big </a:t>
            </a:r>
            <a:r>
              <a:rPr lang="en-US" altLang="zh-CN" sz="2400" dirty="0" smtClean="0">
                <a:solidFill>
                  <a:srgbClr val="000000"/>
                </a:solidFill>
                <a:latin typeface="Microsoft YaHei" panose="020B0503020204020204" pitchFamily="34" charset="-122"/>
                <a:ea typeface="Microsoft YaHei" panose="020B0503020204020204" pitchFamily="34" charset="-122"/>
              </a:rPr>
              <a:t>house.</a:t>
            </a:r>
            <a:endParaRPr lang="zh-CN" altLang="en-US" sz="2400" dirty="0"/>
          </a:p>
        </p:txBody>
      </p:sp>
      <p:sp>
        <p:nvSpPr>
          <p:cNvPr id="3" name="矩形 2"/>
          <p:cNvSpPr/>
          <p:nvPr/>
        </p:nvSpPr>
        <p:spPr>
          <a:xfrm>
            <a:off x="666212" y="3467028"/>
            <a:ext cx="5994020" cy="830997"/>
          </a:xfrm>
          <a:prstGeom prst="rect">
            <a:avLst/>
          </a:prstGeom>
        </p:spPr>
        <p:txBody>
          <a:bodyPr wrap="square">
            <a:spAutoFit/>
          </a:bodyPr>
          <a:lstStyle/>
          <a:p>
            <a:r>
              <a:rPr lang="en-US" altLang="zh-CN" sz="2400" dirty="0">
                <a:solidFill>
                  <a:srgbClr val="000000"/>
                </a:solidFill>
                <a:latin typeface="Microsoft YaHei" panose="020B0503020204020204" pitchFamily="34" charset="-122"/>
                <a:ea typeface="Microsoft YaHei" panose="020B0503020204020204" pitchFamily="34" charset="-122"/>
              </a:rPr>
              <a:t>At home he </a:t>
            </a:r>
            <a:r>
              <a:rPr lang="en-US" altLang="zh-CN" sz="2400" b="1" dirty="0">
                <a:latin typeface="Microsoft YaHei" panose="020B0503020204020204" pitchFamily="34" charset="-122"/>
                <a:ea typeface="Microsoft YaHei" panose="020B0503020204020204" pitchFamily="34" charset="-122"/>
              </a:rPr>
              <a:t>grunted</a:t>
            </a:r>
            <a:r>
              <a:rPr lang="en-US" altLang="zh-CN" sz="2400" dirty="0">
                <a:solidFill>
                  <a:srgbClr val="000000"/>
                </a:solidFill>
                <a:latin typeface="Microsoft YaHei" panose="020B0503020204020204" pitchFamily="34" charset="-122"/>
                <a:ea typeface="Microsoft YaHei" panose="020B0503020204020204" pitchFamily="34" charset="-122"/>
              </a:rPr>
              <a:t> "eh?" across the newspaper to his commentary </a:t>
            </a:r>
            <a:r>
              <a:rPr lang="en-US" altLang="zh-CN" sz="2400" dirty="0" smtClean="0">
                <a:solidFill>
                  <a:srgbClr val="000000"/>
                </a:solidFill>
                <a:latin typeface="Microsoft YaHei" panose="020B0503020204020204" pitchFamily="34" charset="-122"/>
                <a:ea typeface="Microsoft YaHei" panose="020B0503020204020204" pitchFamily="34" charset="-122"/>
              </a:rPr>
              <a:t>wife.</a:t>
            </a:r>
            <a:endParaRPr lang="zh-CN" altLang="en-US" sz="2400" dirty="0"/>
          </a:p>
        </p:txBody>
      </p:sp>
    </p:spTree>
    <p:extLst>
      <p:ext uri="{BB962C8B-B14F-4D97-AF65-F5344CB8AC3E}">
        <p14:creationId xmlns:p14="http://schemas.microsoft.com/office/powerpoint/2010/main" val="407976811"/>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a:grpSpLocks/>
          </p:cNvGrpSpPr>
          <p:nvPr/>
        </p:nvGrpSpPr>
        <p:grpSpPr bwMode="auto">
          <a:xfrm rot="254404">
            <a:off x="333375" y="1962150"/>
            <a:ext cx="3744913" cy="1754188"/>
            <a:chOff x="527" y="1252"/>
            <a:chExt cx="2257" cy="2411"/>
          </a:xfrm>
        </p:grpSpPr>
        <p:sp>
          <p:nvSpPr>
            <p:cNvPr id="62500" name="Rectangle 6"/>
            <p:cNvSpPr>
              <a:spLocks noChangeArrowheads="1"/>
            </p:cNvSpPr>
            <p:nvPr/>
          </p:nvSpPr>
          <p:spPr bwMode="gray">
            <a:xfrm rot="-319177">
              <a:off x="527" y="125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501" name="Rectangle 7"/>
            <p:cNvSpPr>
              <a:spLocks noChangeArrowheads="1"/>
            </p:cNvSpPr>
            <p:nvPr/>
          </p:nvSpPr>
          <p:spPr bwMode="gray">
            <a:xfrm>
              <a:off x="688" y="1344"/>
              <a:ext cx="2096" cy="2202"/>
            </a:xfrm>
            <a:prstGeom prst="rect">
              <a:avLst/>
            </a:prstGeom>
            <a:gradFill rotWithShape="1">
              <a:gsLst>
                <a:gs pos="0">
                  <a:srgbClr val="FFFFFF"/>
                </a:gs>
                <a:gs pos="100000">
                  <a:srgbClr val="DBD3A9"/>
                </a:gs>
              </a:gsLst>
              <a:lin ang="2700000" scaled="1"/>
            </a:gradFill>
            <a:ln w="9525">
              <a:solidFill>
                <a:srgbClr val="0000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502" name="Text Box 8"/>
            <p:cNvSpPr txBox="1">
              <a:spLocks noChangeArrowheads="1"/>
            </p:cNvSpPr>
            <p:nvPr/>
          </p:nvSpPr>
          <p:spPr bwMode="gray">
            <a:xfrm>
              <a:off x="750" y="1424"/>
              <a:ext cx="1980"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r>
                <a:rPr lang="en-US" altLang="zh-CN" sz="2400">
                  <a:solidFill>
                    <a:schemeClr val="tx1"/>
                  </a:solidFill>
                </a:rPr>
                <a:t>grunt</a:t>
              </a:r>
            </a:p>
            <a:p>
              <a:pPr eaLnBrk="1" hangingPunct="1">
                <a:lnSpc>
                  <a:spcPct val="90000"/>
                </a:lnSpc>
              </a:pPr>
              <a:r>
                <a:rPr lang="en-US" altLang="zh-CN" sz="2400" b="0">
                  <a:solidFill>
                    <a:schemeClr val="tx1"/>
                  </a:solidFill>
                </a:rPr>
                <a:t>say in a low &amp; rough voice, esp. when not interested in others</a:t>
              </a:r>
            </a:p>
          </p:txBody>
        </p:sp>
      </p:grpSp>
      <p:grpSp>
        <p:nvGrpSpPr>
          <p:cNvPr id="3" name="Group 9"/>
          <p:cNvGrpSpPr>
            <a:grpSpLocks/>
          </p:cNvGrpSpPr>
          <p:nvPr/>
        </p:nvGrpSpPr>
        <p:grpSpPr bwMode="auto">
          <a:xfrm rot="546725">
            <a:off x="4787900" y="1989138"/>
            <a:ext cx="4105275" cy="1858962"/>
            <a:chOff x="3040" y="1232"/>
            <a:chExt cx="2266" cy="2411"/>
          </a:xfrm>
        </p:grpSpPr>
        <p:sp>
          <p:nvSpPr>
            <p:cNvPr id="62497" name="Rectangle 10"/>
            <p:cNvSpPr>
              <a:spLocks noChangeArrowheads="1"/>
            </p:cNvSpPr>
            <p:nvPr/>
          </p:nvSpPr>
          <p:spPr bwMode="gray">
            <a:xfrm rot="301233">
              <a:off x="3162" y="123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98" name="Rectangle 11"/>
            <p:cNvSpPr>
              <a:spLocks noChangeArrowheads="1"/>
            </p:cNvSpPr>
            <p:nvPr/>
          </p:nvSpPr>
          <p:spPr bwMode="gray">
            <a:xfrm>
              <a:off x="3040" y="1344"/>
              <a:ext cx="2096" cy="2202"/>
            </a:xfrm>
            <a:prstGeom prst="rect">
              <a:avLst/>
            </a:prstGeom>
            <a:gradFill rotWithShape="1">
              <a:gsLst>
                <a:gs pos="0">
                  <a:srgbClr val="FFFFFF"/>
                </a:gs>
                <a:gs pos="100000">
                  <a:srgbClr val="ABC9BC"/>
                </a:gs>
              </a:gsLst>
              <a:lin ang="2700000" scaled="1"/>
            </a:gradFill>
            <a:ln w="9525">
              <a:solidFill>
                <a:srgbClr val="0000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99" name="Text Box 12"/>
            <p:cNvSpPr txBox="1">
              <a:spLocks noChangeArrowheads="1"/>
            </p:cNvSpPr>
            <p:nvPr/>
          </p:nvSpPr>
          <p:spPr bwMode="gray">
            <a:xfrm>
              <a:off x="3099" y="1413"/>
              <a:ext cx="1980" cy="1824"/>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a:lnSpc>
                  <a:spcPct val="90000"/>
                </a:lnSpc>
              </a:pPr>
              <a:r>
                <a:rPr lang="en-US" altLang="zh-CN" sz="2400">
                  <a:solidFill>
                    <a:schemeClr val="tx1"/>
                  </a:solidFill>
                </a:rPr>
                <a:t>murmur</a:t>
              </a:r>
            </a:p>
            <a:p>
              <a:pPr>
                <a:lnSpc>
                  <a:spcPct val="90000"/>
                </a:lnSpc>
              </a:pPr>
              <a:r>
                <a:rPr lang="en-US" altLang="zh-CN" sz="2400" b="0">
                  <a:solidFill>
                    <a:schemeClr val="tx1"/>
                  </a:solidFill>
                </a:rPr>
                <a:t>say with soft &amp; low voice, difficult to hear (</a:t>
              </a:r>
              <a:r>
                <a:rPr lang="zh-CN" altLang="en-US" sz="2400" b="0">
                  <a:solidFill>
                    <a:schemeClr val="tx1"/>
                  </a:solidFill>
                  <a:ea typeface="黑体" pitchFamily="49" charset="-122"/>
                </a:rPr>
                <a:t>默默地说着</a:t>
              </a:r>
              <a:r>
                <a:rPr lang="en-US" altLang="zh-CN" sz="2400" b="0">
                  <a:solidFill>
                    <a:schemeClr val="tx1"/>
                  </a:solidFill>
                </a:rPr>
                <a:t>)</a:t>
              </a:r>
            </a:p>
          </p:txBody>
        </p:sp>
      </p:grpSp>
      <p:grpSp>
        <p:nvGrpSpPr>
          <p:cNvPr id="4" name="Group 14"/>
          <p:cNvGrpSpPr>
            <a:grpSpLocks/>
          </p:cNvGrpSpPr>
          <p:nvPr/>
        </p:nvGrpSpPr>
        <p:grpSpPr bwMode="auto">
          <a:xfrm rot="-342114">
            <a:off x="323850" y="3717925"/>
            <a:ext cx="4787900" cy="1439863"/>
            <a:chOff x="527" y="1252"/>
            <a:chExt cx="2257" cy="2412"/>
          </a:xfrm>
        </p:grpSpPr>
        <p:sp>
          <p:nvSpPr>
            <p:cNvPr id="62494" name="Rectangle 15"/>
            <p:cNvSpPr>
              <a:spLocks noChangeArrowheads="1"/>
            </p:cNvSpPr>
            <p:nvPr/>
          </p:nvSpPr>
          <p:spPr bwMode="gray">
            <a:xfrm rot="-319177">
              <a:off x="527" y="125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95" name="Rectangle 16"/>
            <p:cNvSpPr>
              <a:spLocks noChangeArrowheads="1"/>
            </p:cNvSpPr>
            <p:nvPr/>
          </p:nvSpPr>
          <p:spPr bwMode="gray">
            <a:xfrm>
              <a:off x="688" y="1344"/>
              <a:ext cx="2096" cy="2202"/>
            </a:xfrm>
            <a:prstGeom prst="rect">
              <a:avLst/>
            </a:prstGeom>
            <a:gradFill rotWithShape="1">
              <a:gsLst>
                <a:gs pos="0">
                  <a:srgbClr val="FFFFFF"/>
                </a:gs>
                <a:gs pos="100000">
                  <a:srgbClr val="DBD3A9"/>
                </a:gs>
              </a:gsLst>
              <a:lin ang="2700000" scaled="1"/>
            </a:gradFill>
            <a:ln w="9525">
              <a:solidFill>
                <a:srgbClr val="0000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96" name="Text Box 17"/>
            <p:cNvSpPr txBox="1">
              <a:spLocks noChangeArrowheads="1"/>
            </p:cNvSpPr>
            <p:nvPr/>
          </p:nvSpPr>
          <p:spPr bwMode="gray">
            <a:xfrm>
              <a:off x="756" y="1425"/>
              <a:ext cx="1980" cy="2239"/>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lnSpc>
                  <a:spcPct val="85000"/>
                </a:lnSpc>
              </a:pPr>
              <a:r>
                <a:rPr lang="en-US" altLang="zh-CN" sz="2400">
                  <a:solidFill>
                    <a:schemeClr val="tx1"/>
                  </a:solidFill>
                </a:rPr>
                <a:t>mumble</a:t>
              </a:r>
            </a:p>
            <a:p>
              <a:pPr eaLnBrk="1" hangingPunct="1">
                <a:lnSpc>
                  <a:spcPct val="85000"/>
                </a:lnSpc>
              </a:pPr>
              <a:r>
                <a:rPr lang="en-US" altLang="zh-CN" sz="2400" b="0">
                  <a:solidFill>
                    <a:schemeClr val="tx1"/>
                  </a:solidFill>
                </a:rPr>
                <a:t>say quietly and unclearly so others can not understand (</a:t>
              </a:r>
              <a:r>
                <a:rPr lang="zh-CN" altLang="en-US" sz="2400" b="0">
                  <a:solidFill>
                    <a:schemeClr val="tx1"/>
                  </a:solidFill>
                  <a:latin typeface="黑体" pitchFamily="49" charset="-122"/>
                  <a:ea typeface="黑体" pitchFamily="49" charset="-122"/>
                </a:rPr>
                <a:t>含糊地说</a:t>
              </a:r>
              <a:r>
                <a:rPr lang="en-US" altLang="zh-CN" sz="2400" b="0">
                  <a:solidFill>
                    <a:schemeClr val="tx1"/>
                  </a:solidFill>
                </a:rPr>
                <a:t>)</a:t>
              </a:r>
            </a:p>
          </p:txBody>
        </p:sp>
      </p:grpSp>
      <p:grpSp>
        <p:nvGrpSpPr>
          <p:cNvPr id="9" name="Group 28"/>
          <p:cNvGrpSpPr>
            <a:grpSpLocks/>
          </p:cNvGrpSpPr>
          <p:nvPr/>
        </p:nvGrpSpPr>
        <p:grpSpPr bwMode="auto">
          <a:xfrm rot="322326">
            <a:off x="5399088" y="4076700"/>
            <a:ext cx="3744912" cy="1579563"/>
            <a:chOff x="527" y="1252"/>
            <a:chExt cx="2257" cy="2411"/>
          </a:xfrm>
        </p:grpSpPr>
        <p:sp>
          <p:nvSpPr>
            <p:cNvPr id="62485" name="Rectangle 29"/>
            <p:cNvSpPr>
              <a:spLocks noChangeArrowheads="1"/>
            </p:cNvSpPr>
            <p:nvPr/>
          </p:nvSpPr>
          <p:spPr bwMode="gray">
            <a:xfrm rot="-319177">
              <a:off x="527" y="125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86" name="Rectangle 30"/>
            <p:cNvSpPr>
              <a:spLocks noChangeArrowheads="1"/>
            </p:cNvSpPr>
            <p:nvPr/>
          </p:nvSpPr>
          <p:spPr bwMode="gray">
            <a:xfrm>
              <a:off x="688" y="1344"/>
              <a:ext cx="2096" cy="2202"/>
            </a:xfrm>
            <a:prstGeom prst="rect">
              <a:avLst/>
            </a:prstGeom>
            <a:gradFill rotWithShape="1">
              <a:gsLst>
                <a:gs pos="0">
                  <a:srgbClr val="FFFFFF"/>
                </a:gs>
                <a:gs pos="100000">
                  <a:srgbClr val="DBD3A9"/>
                </a:gs>
              </a:gsLst>
              <a:lin ang="2700000" scaled="1"/>
            </a:gradFill>
            <a:ln w="9525">
              <a:solidFill>
                <a:srgbClr val="0000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87" name="Text Box 31"/>
            <p:cNvSpPr txBox="1">
              <a:spLocks noChangeArrowheads="1"/>
            </p:cNvSpPr>
            <p:nvPr/>
          </p:nvSpPr>
          <p:spPr bwMode="gray">
            <a:xfrm>
              <a:off x="752" y="1424"/>
              <a:ext cx="1980" cy="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lnSpc>
                  <a:spcPct val="90000"/>
                </a:lnSpc>
              </a:pPr>
              <a:r>
                <a:rPr lang="en-US" altLang="zh-CN" sz="2400">
                  <a:solidFill>
                    <a:schemeClr val="tx1"/>
                  </a:solidFill>
                </a:rPr>
                <a:t>whisper</a:t>
              </a:r>
            </a:p>
            <a:p>
              <a:pPr eaLnBrk="1" hangingPunct="1">
                <a:lnSpc>
                  <a:spcPct val="90000"/>
                </a:lnSpc>
              </a:pPr>
              <a:r>
                <a:rPr lang="en-US" altLang="zh-CN" sz="2400" b="0">
                  <a:solidFill>
                    <a:schemeClr val="tx1"/>
                  </a:solidFill>
                </a:rPr>
                <a:t>say quietly using breath rather than voice</a:t>
              </a:r>
            </a:p>
          </p:txBody>
        </p:sp>
      </p:grpSp>
      <p:sp>
        <p:nvSpPr>
          <p:cNvPr id="62476" name="Line 32"/>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10" name="Group 33"/>
          <p:cNvGrpSpPr>
            <a:grpSpLocks/>
          </p:cNvGrpSpPr>
          <p:nvPr/>
        </p:nvGrpSpPr>
        <p:grpSpPr bwMode="auto">
          <a:xfrm>
            <a:off x="0" y="5373688"/>
            <a:ext cx="5832475" cy="1079500"/>
            <a:chOff x="527" y="1252"/>
            <a:chExt cx="2257" cy="2411"/>
          </a:xfrm>
        </p:grpSpPr>
        <p:sp>
          <p:nvSpPr>
            <p:cNvPr id="62482" name="Rectangle 34"/>
            <p:cNvSpPr>
              <a:spLocks noChangeArrowheads="1"/>
            </p:cNvSpPr>
            <p:nvPr/>
          </p:nvSpPr>
          <p:spPr bwMode="gray">
            <a:xfrm rot="-319177">
              <a:off x="527" y="1252"/>
              <a:ext cx="2144" cy="2411"/>
            </a:xfrm>
            <a:prstGeom prst="rect">
              <a:avLst/>
            </a:prstGeom>
            <a:solidFill>
              <a:srgbClr val="00000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83" name="Rectangle 35"/>
            <p:cNvSpPr>
              <a:spLocks noChangeArrowheads="1"/>
            </p:cNvSpPr>
            <p:nvPr/>
          </p:nvSpPr>
          <p:spPr bwMode="gray">
            <a:xfrm>
              <a:off x="688" y="1344"/>
              <a:ext cx="2096" cy="2202"/>
            </a:xfrm>
            <a:prstGeom prst="rect">
              <a:avLst/>
            </a:prstGeom>
            <a:gradFill rotWithShape="1">
              <a:gsLst>
                <a:gs pos="0">
                  <a:srgbClr val="FFFFFF"/>
                </a:gs>
                <a:gs pos="100000">
                  <a:srgbClr val="DBD3A9"/>
                </a:gs>
              </a:gsLst>
              <a:lin ang="2700000" scaled="1"/>
            </a:gradFill>
            <a:ln w="9525">
              <a:solidFill>
                <a:srgbClr val="000000"/>
              </a:solidFill>
              <a:miter lim="800000"/>
              <a:headEnd/>
              <a:tailEnd/>
            </a:ln>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62484" name="Text Box 36"/>
            <p:cNvSpPr txBox="1">
              <a:spLocks noChangeArrowheads="1"/>
            </p:cNvSpPr>
            <p:nvPr/>
          </p:nvSpPr>
          <p:spPr bwMode="gray">
            <a:xfrm>
              <a:off x="754" y="1415"/>
              <a:ext cx="1980" cy="183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r>
                <a:rPr lang="en-US" altLang="zh-CN" sz="2400" dirty="0">
                  <a:solidFill>
                    <a:schemeClr val="tx1"/>
                  </a:solidFill>
                </a:rPr>
                <a:t>mutter</a:t>
              </a:r>
            </a:p>
            <a:p>
              <a:pPr eaLnBrk="1" hangingPunct="1"/>
              <a:r>
                <a:rPr lang="en-US" altLang="zh-CN" sz="2400" b="0" dirty="0">
                  <a:solidFill>
                    <a:schemeClr val="tx1"/>
                  </a:solidFill>
                </a:rPr>
                <a:t>say quietly, esp. when annoyed</a:t>
              </a:r>
            </a:p>
          </p:txBody>
        </p:sp>
      </p:grpSp>
      <p:pic>
        <p:nvPicPr>
          <p:cNvPr id="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41" name="直接连接符 4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43193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5" name="Line 32"/>
          <p:cNvSpPr>
            <a:spLocks noChangeShapeType="1"/>
          </p:cNvSpPr>
          <p:nvPr/>
        </p:nvSpPr>
        <p:spPr bwMode="auto">
          <a:xfrm>
            <a:off x="1331913" y="35004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3496" name="Text Box 51"/>
          <p:cNvSpPr txBox="1">
            <a:spLocks noChangeArrowheads="1"/>
          </p:cNvSpPr>
          <p:nvPr/>
        </p:nvSpPr>
        <p:spPr bwMode="auto">
          <a:xfrm>
            <a:off x="343266" y="1613076"/>
            <a:ext cx="792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chemeClr val="tx1"/>
                </a:solidFill>
              </a:rPr>
              <a:t>Pair work. Fill in the blanks with proper words.</a:t>
            </a:r>
          </a:p>
        </p:txBody>
      </p:sp>
      <p:sp>
        <p:nvSpPr>
          <p:cNvPr id="63497" name="Text Box 52"/>
          <p:cNvSpPr txBox="1">
            <a:spLocks noChangeArrowheads="1"/>
          </p:cNvSpPr>
          <p:nvPr/>
        </p:nvSpPr>
        <p:spPr bwMode="auto">
          <a:xfrm>
            <a:off x="432594" y="2852936"/>
            <a:ext cx="8280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buFontTx/>
              <a:buAutoNum type="arabicPeriod"/>
            </a:pPr>
            <a:r>
              <a:rPr lang="en-US" altLang="zh-CN" sz="2400" b="0" dirty="0">
                <a:solidFill>
                  <a:schemeClr val="tx1"/>
                </a:solidFill>
              </a:rPr>
              <a:t>The man could only __________ an  apology for the mistake he made.</a:t>
            </a:r>
          </a:p>
          <a:p>
            <a:pPr>
              <a:spcBef>
                <a:spcPct val="50000"/>
              </a:spcBef>
              <a:buFontTx/>
              <a:buAutoNum type="arabicPeriod"/>
            </a:pPr>
            <a:r>
              <a:rPr lang="en-US" altLang="zh-CN" sz="2400" b="0" dirty="0">
                <a:solidFill>
                  <a:schemeClr val="tx1"/>
                </a:solidFill>
              </a:rPr>
              <a:t> The child ____________ something in its sleep.</a:t>
            </a:r>
          </a:p>
          <a:p>
            <a:pPr>
              <a:spcBef>
                <a:spcPct val="50000"/>
              </a:spcBef>
              <a:buFontTx/>
              <a:buAutoNum type="arabicPeriod"/>
            </a:pPr>
            <a:r>
              <a:rPr lang="en-US" altLang="zh-CN" sz="2400" b="0" dirty="0">
                <a:solidFill>
                  <a:schemeClr val="tx1"/>
                </a:solidFill>
              </a:rPr>
              <a:t>He just __________ something I didn’t catch and went on reading his book.</a:t>
            </a:r>
          </a:p>
          <a:p>
            <a:pPr>
              <a:spcBef>
                <a:spcPct val="50000"/>
              </a:spcBef>
              <a:buFontTx/>
              <a:buAutoNum type="arabicPeriod"/>
            </a:pPr>
            <a:r>
              <a:rPr lang="en-US" altLang="zh-CN" sz="2400" b="0" dirty="0">
                <a:solidFill>
                  <a:schemeClr val="tx1"/>
                </a:solidFill>
              </a:rPr>
              <a:t>“Why do I have to do all the work</a:t>
            </a:r>
            <a:r>
              <a:rPr lang="en-US" altLang="zh-CN" sz="2400" b="0" dirty="0">
                <a:solidFill>
                  <a:schemeClr val="tx1"/>
                </a:solidFill>
                <a:latin typeface="Batang" pitchFamily="18" charset="-127"/>
                <a:ea typeface="Batang" pitchFamily="18" charset="-127"/>
              </a:rPr>
              <a:t>?</a:t>
            </a:r>
            <a:r>
              <a:rPr lang="en-US" altLang="zh-CN" sz="2400" b="0" dirty="0">
                <a:solidFill>
                  <a:schemeClr val="tx1"/>
                </a:solidFill>
              </a:rPr>
              <a:t>” She ___________. </a:t>
            </a:r>
          </a:p>
          <a:p>
            <a:pPr>
              <a:spcBef>
                <a:spcPct val="50000"/>
              </a:spcBef>
              <a:buFontTx/>
              <a:buAutoNum type="arabicPeriod"/>
            </a:pPr>
            <a:r>
              <a:rPr lang="en-US" altLang="zh-CN" sz="2400" b="0" dirty="0">
                <a:solidFill>
                  <a:schemeClr val="tx1"/>
                </a:solidFill>
              </a:rPr>
              <a:t> You don’t have to ___________. There is no one around. </a:t>
            </a:r>
          </a:p>
        </p:txBody>
      </p:sp>
      <p:sp>
        <p:nvSpPr>
          <p:cNvPr id="63498" name="Text Box 53"/>
          <p:cNvSpPr txBox="1">
            <a:spLocks noChangeArrowheads="1"/>
          </p:cNvSpPr>
          <p:nvPr/>
        </p:nvSpPr>
        <p:spPr bwMode="auto">
          <a:xfrm>
            <a:off x="1166505" y="2237234"/>
            <a:ext cx="6913562" cy="495300"/>
          </a:xfrm>
          <a:prstGeom prst="rect">
            <a:avLst/>
          </a:prstGeom>
          <a:noFill/>
          <a:ln w="38100" algn="ctr">
            <a:solidFill>
              <a:srgbClr val="99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400" b="0">
                <a:solidFill>
                  <a:srgbClr val="0066CC"/>
                </a:solidFill>
              </a:rPr>
              <a:t> murmur   grunt   mumble   whisper    mutter</a:t>
            </a:r>
            <a:endParaRPr lang="en-US" altLang="zh-CN" sz="2800" b="0">
              <a:solidFill>
                <a:srgbClr val="0066CC"/>
              </a:solidFill>
            </a:endParaRPr>
          </a:p>
        </p:txBody>
      </p:sp>
      <p:sp>
        <p:nvSpPr>
          <p:cNvPr id="963638" name="Text Box 54"/>
          <p:cNvSpPr txBox="1">
            <a:spLocks noChangeArrowheads="1"/>
          </p:cNvSpPr>
          <p:nvPr/>
        </p:nvSpPr>
        <p:spPr bwMode="auto">
          <a:xfrm>
            <a:off x="3824585" y="2832336"/>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FF0101"/>
                </a:solidFill>
              </a:rPr>
              <a:t>mumbled </a:t>
            </a:r>
          </a:p>
        </p:txBody>
      </p:sp>
      <p:sp>
        <p:nvSpPr>
          <p:cNvPr id="963640" name="Text Box 56"/>
          <p:cNvSpPr txBox="1">
            <a:spLocks noChangeArrowheads="1"/>
          </p:cNvSpPr>
          <p:nvPr/>
        </p:nvSpPr>
        <p:spPr bwMode="auto">
          <a:xfrm>
            <a:off x="3969047" y="5733256"/>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FF0101"/>
                </a:solidFill>
              </a:rPr>
              <a:t>whisper </a:t>
            </a:r>
          </a:p>
        </p:txBody>
      </p:sp>
      <p:sp>
        <p:nvSpPr>
          <p:cNvPr id="963641" name="Text Box 57"/>
          <p:cNvSpPr txBox="1">
            <a:spLocks noChangeArrowheads="1"/>
          </p:cNvSpPr>
          <p:nvPr/>
        </p:nvSpPr>
        <p:spPr bwMode="auto">
          <a:xfrm>
            <a:off x="6854521" y="5157192"/>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FF0101"/>
                </a:solidFill>
              </a:rPr>
              <a:t>muttered </a:t>
            </a:r>
          </a:p>
        </p:txBody>
      </p:sp>
      <p:sp>
        <p:nvSpPr>
          <p:cNvPr id="963642" name="Text Box 58"/>
          <p:cNvSpPr txBox="1">
            <a:spLocks noChangeArrowheads="1"/>
          </p:cNvSpPr>
          <p:nvPr/>
        </p:nvSpPr>
        <p:spPr bwMode="auto">
          <a:xfrm>
            <a:off x="1999450" y="4272168"/>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FF0101"/>
                </a:solidFill>
              </a:rPr>
              <a:t>grunted </a:t>
            </a:r>
          </a:p>
        </p:txBody>
      </p:sp>
      <p:sp>
        <p:nvSpPr>
          <p:cNvPr id="963643" name="Text Box 59"/>
          <p:cNvSpPr txBox="1">
            <a:spLocks noChangeArrowheads="1"/>
          </p:cNvSpPr>
          <p:nvPr/>
        </p:nvSpPr>
        <p:spPr bwMode="auto">
          <a:xfrm>
            <a:off x="2396883" y="3726135"/>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FF0101"/>
                </a:solidFill>
              </a:rPr>
              <a:t>murmured </a:t>
            </a:r>
          </a:p>
        </p:txBody>
      </p:sp>
      <p:pic>
        <p:nvPicPr>
          <p:cNvPr id="25"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7" name="直接连接符 26"/>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910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36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36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36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6364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3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638" grpId="0"/>
      <p:bldP spid="963640" grpId="0"/>
      <p:bldP spid="963642" grpId="0"/>
      <p:bldP spid="9636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raduation”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32656"/>
            <a:ext cx="6096000" cy="201622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 Students Standing in Line on Their Graduation Day"/>
          <p:cNvPicPr/>
          <p:nvPr/>
        </p:nvPicPr>
        <p:blipFill>
          <a:blip r:embed="rId3">
            <a:extLst>
              <a:ext uri="{28A0092B-C50C-407E-A947-70E740481C1C}">
                <a14:useLocalDpi xmlns:a14="http://schemas.microsoft.com/office/drawing/2010/main" val="0"/>
              </a:ext>
            </a:extLst>
          </a:blip>
          <a:srcRect/>
          <a:stretch>
            <a:fillRect/>
          </a:stretch>
        </p:blipFill>
        <p:spPr bwMode="auto">
          <a:xfrm>
            <a:off x="971600" y="2852936"/>
            <a:ext cx="7560840" cy="3797300"/>
          </a:xfrm>
          <a:prstGeom prst="rect">
            <a:avLst/>
          </a:prstGeom>
          <a:noFill/>
          <a:ln>
            <a:noFill/>
          </a:ln>
        </p:spPr>
      </p:pic>
    </p:spTree>
    <p:extLst>
      <p:ext uri="{BB962C8B-B14F-4D97-AF65-F5344CB8AC3E}">
        <p14:creationId xmlns:p14="http://schemas.microsoft.com/office/powerpoint/2010/main" val="14859668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9"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5545" name="Text Box 25"/>
          <p:cNvSpPr txBox="1">
            <a:spLocks noChangeArrowheads="1"/>
          </p:cNvSpPr>
          <p:nvPr/>
        </p:nvSpPr>
        <p:spPr bwMode="auto">
          <a:xfrm>
            <a:off x="539751" y="3217165"/>
            <a:ext cx="633650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63538" indent="-363538">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buFontTx/>
              <a:buAutoNum type="arabicPeriod"/>
            </a:pPr>
            <a:r>
              <a:rPr lang="en-US" altLang="zh-CN" sz="2400" b="0" dirty="0">
                <a:solidFill>
                  <a:schemeClr val="tx1"/>
                </a:solidFill>
              </a:rPr>
              <a:t>Jackson said her boss became increasingly depressed and </a:t>
            </a:r>
            <a:r>
              <a:rPr lang="en-US" altLang="zh-CN" sz="2400" dirty="0">
                <a:solidFill>
                  <a:schemeClr val="tx1"/>
                </a:solidFill>
              </a:rPr>
              <a:t>reverted to </a:t>
            </a:r>
            <a:r>
              <a:rPr lang="en-US" altLang="zh-CN" sz="2400" b="0" dirty="0">
                <a:solidFill>
                  <a:schemeClr val="tx1"/>
                </a:solidFill>
              </a:rPr>
              <a:t>smoking heavily.</a:t>
            </a:r>
          </a:p>
          <a:p>
            <a:pPr>
              <a:spcBef>
                <a:spcPct val="50000"/>
              </a:spcBef>
              <a:buFontTx/>
              <a:buAutoNum type="arabicPeriod"/>
            </a:pPr>
            <a:r>
              <a:rPr lang="en-US" altLang="zh-CN" sz="2400" b="0" dirty="0" smtClean="0">
                <a:solidFill>
                  <a:schemeClr val="tx1"/>
                </a:solidFill>
              </a:rPr>
              <a:t>But </a:t>
            </a:r>
            <a:r>
              <a:rPr lang="en-US" altLang="zh-CN" sz="2400" b="0" dirty="0">
                <a:solidFill>
                  <a:schemeClr val="tx1"/>
                </a:solidFill>
              </a:rPr>
              <a:t>the energy source </a:t>
            </a:r>
            <a:r>
              <a:rPr lang="en-US" altLang="zh-CN" sz="2400" dirty="0">
                <a:solidFill>
                  <a:schemeClr val="tx1"/>
                </a:solidFill>
              </a:rPr>
              <a:t>to</a:t>
            </a:r>
            <a:r>
              <a:rPr lang="en-US" altLang="zh-CN" sz="2400" b="0" dirty="0">
                <a:solidFill>
                  <a:schemeClr val="tx1"/>
                </a:solidFill>
              </a:rPr>
              <a:t> which most economies will </a:t>
            </a:r>
            <a:r>
              <a:rPr lang="en-US" altLang="zh-CN" sz="2400" dirty="0">
                <a:solidFill>
                  <a:schemeClr val="tx1"/>
                </a:solidFill>
              </a:rPr>
              <a:t>revert</a:t>
            </a:r>
            <a:r>
              <a:rPr lang="en-US" altLang="zh-CN" sz="2400" b="0" dirty="0">
                <a:solidFill>
                  <a:schemeClr val="tx1"/>
                </a:solidFill>
              </a:rPr>
              <a:t> if they shut down their nuclear plants is not wood, water, wind or sun, but fossil </a:t>
            </a:r>
            <a:r>
              <a:rPr lang="en-US" altLang="zh-CN" sz="2400" b="0" dirty="0" smtClean="0">
                <a:solidFill>
                  <a:schemeClr val="tx1"/>
                </a:solidFill>
              </a:rPr>
              <a:t>fuel</a:t>
            </a:r>
          </a:p>
          <a:p>
            <a:pPr marL="0" indent="0">
              <a:spcBef>
                <a:spcPct val="50000"/>
              </a:spcBef>
            </a:pPr>
            <a:endParaRPr lang="zh-CN" altLang="en-US" sz="2400" b="0" dirty="0">
              <a:solidFill>
                <a:srgbClr val="0066CC"/>
              </a:solidFill>
            </a:endParaRPr>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16532" y="1569343"/>
            <a:ext cx="8136706" cy="1446550"/>
          </a:xfrm>
          <a:prstGeom prst="rect">
            <a:avLst/>
          </a:prstGeom>
        </p:spPr>
        <p:txBody>
          <a:bodyPr wrap="square">
            <a:spAutoFit/>
          </a:bodyPr>
          <a:lstStyle/>
          <a:p>
            <a:pPr marL="271463" indent="-271463" algn="just">
              <a:buFont typeface="Arial" pitchFamily="34" charset="0"/>
              <a:buNone/>
            </a:pPr>
            <a:r>
              <a:rPr lang="en-US" altLang="zh-CN" sz="3200" b="1" dirty="0"/>
              <a:t>revert</a:t>
            </a:r>
            <a:r>
              <a:rPr lang="en-US" altLang="zh-CN" sz="3200" dirty="0"/>
              <a:t> </a:t>
            </a:r>
            <a:r>
              <a:rPr lang="en-US" altLang="zh-CN" sz="3200" dirty="0" smtClean="0"/>
              <a:t> </a:t>
            </a:r>
            <a:r>
              <a:rPr lang="en-US" altLang="zh-CN" sz="2800" i="1" dirty="0" smtClean="0">
                <a:solidFill>
                  <a:srgbClr val="C00000"/>
                </a:solidFill>
              </a:rPr>
              <a:t>v</a:t>
            </a:r>
            <a:r>
              <a:rPr lang="en-US" altLang="zh-CN" sz="2800" i="1" dirty="0">
                <a:solidFill>
                  <a:srgbClr val="C00000"/>
                </a:solidFill>
              </a:rPr>
              <a:t>.</a:t>
            </a:r>
            <a:r>
              <a:rPr lang="en-US" altLang="zh-CN" sz="2800" i="1" dirty="0"/>
              <a:t> </a:t>
            </a:r>
            <a:r>
              <a:rPr lang="en-US" altLang="zh-CN" sz="2800" dirty="0"/>
              <a:t>( </a:t>
            </a:r>
            <a:r>
              <a:rPr lang="en-US" altLang="zh-CN" sz="2800" b="1" dirty="0">
                <a:latin typeface="Times New Roman" pitchFamily="18" charset="0"/>
                <a:cs typeface="Times New Roman" pitchFamily="18" charset="0"/>
              </a:rPr>
              <a:t>~</a:t>
            </a:r>
            <a:r>
              <a:rPr lang="en-US" altLang="zh-CN" sz="2800" b="1" dirty="0"/>
              <a:t> to</a:t>
            </a:r>
            <a:r>
              <a:rPr lang="en-US" altLang="zh-CN" sz="2800" dirty="0"/>
              <a:t>)  to return to a previous state or way of behaving, often one that is not good  </a:t>
            </a:r>
            <a:r>
              <a:rPr lang="zh-CN" altLang="en-US" sz="2800" dirty="0">
                <a:solidFill>
                  <a:schemeClr val="hlink"/>
                </a:solidFill>
              </a:rPr>
              <a:t>恢复到（原状或原来的行为方式）</a:t>
            </a:r>
            <a:endParaRPr lang="en-US" altLang="zh-CN" sz="2800" dirty="0">
              <a:solidFill>
                <a:schemeClr val="hlink"/>
              </a:solidFill>
            </a:endParaRPr>
          </a:p>
        </p:txBody>
      </p:sp>
      <p:pic>
        <p:nvPicPr>
          <p:cNvPr id="4" name="图片 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2240" y="3645024"/>
            <a:ext cx="2257425" cy="2019300"/>
          </a:xfrm>
          <a:prstGeom prst="rect">
            <a:avLst/>
          </a:prstGeom>
        </p:spPr>
      </p:pic>
      <p:sp>
        <p:nvSpPr>
          <p:cNvPr id="5" name="文本框 4"/>
          <p:cNvSpPr txBox="1"/>
          <p:nvPr/>
        </p:nvSpPr>
        <p:spPr>
          <a:xfrm>
            <a:off x="343266" y="6177638"/>
            <a:ext cx="7901142" cy="523220"/>
          </a:xfrm>
          <a:prstGeom prst="rect">
            <a:avLst/>
          </a:prstGeom>
          <a:noFill/>
        </p:spPr>
        <p:txBody>
          <a:bodyPr wrap="square" rtlCol="0">
            <a:spAutoFit/>
          </a:bodyPr>
          <a:lstStyle/>
          <a:p>
            <a:r>
              <a:rPr lang="en-US" altLang="zh-CN" sz="2800" dirty="0" smtClean="0"/>
              <a:t>Similar words</a:t>
            </a:r>
            <a:r>
              <a:rPr lang="zh-CN" altLang="en-US" sz="2800" dirty="0" smtClean="0"/>
              <a:t>：</a:t>
            </a:r>
            <a:r>
              <a:rPr lang="en-US" altLang="zh-CN" sz="2800" dirty="0" smtClean="0"/>
              <a:t>avert; divert; convert; </a:t>
            </a:r>
            <a:r>
              <a:rPr lang="en-US" altLang="zh-CN" sz="2800" dirty="0" err="1" smtClean="0"/>
              <a:t>retrovert</a:t>
            </a:r>
            <a:endParaRPr lang="zh-CN" altLang="en-US" sz="2800" dirty="0"/>
          </a:p>
        </p:txBody>
      </p:sp>
    </p:spTree>
    <p:extLst>
      <p:ext uri="{BB962C8B-B14F-4D97-AF65-F5344CB8AC3E}">
        <p14:creationId xmlns:p14="http://schemas.microsoft.com/office/powerpoint/2010/main" val="35846799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545"/>
                                        </p:tgtEl>
                                        <p:attrNameLst>
                                          <p:attrName>style.visibility</p:attrName>
                                        </p:attrNameLst>
                                      </p:cBhvr>
                                      <p:to>
                                        <p:strVal val="visible"/>
                                      </p:to>
                                    </p:set>
                                    <p:animEffect transition="in" filter="fade">
                                      <p:cBhvr>
                                        <p:cTn id="7" dur="500"/>
                                        <p:tgtEl>
                                          <p:spTgt spid="655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5"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12166" y="1619880"/>
            <a:ext cx="8336298" cy="1015663"/>
          </a:xfrm>
          <a:prstGeom prst="rect">
            <a:avLst/>
          </a:prstGeom>
        </p:spPr>
        <p:txBody>
          <a:bodyPr wrap="square">
            <a:spAutoFit/>
          </a:bodyPr>
          <a:lstStyle/>
          <a:p>
            <a:pPr algn="just">
              <a:lnSpc>
                <a:spcPct val="100000"/>
              </a:lnSpc>
              <a:buFont typeface="Arial" pitchFamily="34" charset="0"/>
              <a:buNone/>
            </a:pPr>
            <a:r>
              <a:rPr lang="en-US" altLang="zh-CN" sz="3200" b="1" dirty="0"/>
              <a:t>in the same boat</a:t>
            </a:r>
            <a:r>
              <a:rPr lang="en-US" altLang="zh-CN" sz="2800" b="1" dirty="0"/>
              <a:t>:</a:t>
            </a:r>
            <a:r>
              <a:rPr lang="en-US" altLang="zh-CN" sz="2800" dirty="0"/>
              <a:t> in the same difficult or unpleasant situation  </a:t>
            </a:r>
            <a:r>
              <a:rPr lang="zh-CN" altLang="en-US" sz="2800" dirty="0">
                <a:solidFill>
                  <a:schemeClr val="hlink"/>
                </a:solidFill>
              </a:rPr>
              <a:t>处于同样的糟糕境地</a:t>
            </a:r>
          </a:p>
        </p:txBody>
      </p:sp>
      <p:sp>
        <p:nvSpPr>
          <p:cNvPr id="3" name="矩形 2"/>
          <p:cNvSpPr/>
          <p:nvPr/>
        </p:nvSpPr>
        <p:spPr>
          <a:xfrm>
            <a:off x="640284" y="2991322"/>
            <a:ext cx="7416824" cy="1200329"/>
          </a:xfrm>
          <a:prstGeom prst="rect">
            <a:avLst/>
          </a:prstGeom>
        </p:spPr>
        <p:txBody>
          <a:bodyPr wrap="square">
            <a:spAutoFit/>
          </a:bodyPr>
          <a:lstStyle/>
          <a:p>
            <a:pPr marL="271463" indent="-271463"/>
            <a:r>
              <a:rPr lang="en-US" altLang="zh-CN" sz="2400" dirty="0" smtClean="0"/>
              <a:t>1</a:t>
            </a:r>
            <a:r>
              <a:rPr lang="en-US" altLang="zh-CN" sz="2400" dirty="0"/>
              <a:t>. Our common interests and common challenges have put us </a:t>
            </a:r>
            <a:r>
              <a:rPr lang="en-US" altLang="zh-CN" sz="2400" b="1" dirty="0"/>
              <a:t>in the same </a:t>
            </a:r>
            <a:r>
              <a:rPr lang="en-US" altLang="zh-CN" sz="2400" b="1" dirty="0" smtClean="0"/>
              <a:t>boat.</a:t>
            </a:r>
            <a:endParaRPr lang="en-US" altLang="zh-CN" sz="2400" b="1" dirty="0"/>
          </a:p>
          <a:p>
            <a:pPr marL="271463" indent="-271463"/>
            <a:endParaRPr lang="zh-CN" altLang="en-US" sz="24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8530" y="3607292"/>
            <a:ext cx="2743200" cy="2743200"/>
          </a:xfrm>
          <a:prstGeom prst="rect">
            <a:avLst/>
          </a:prstGeom>
        </p:spPr>
      </p:pic>
      <p:sp>
        <p:nvSpPr>
          <p:cNvPr id="5" name="矩形 4"/>
          <p:cNvSpPr/>
          <p:nvPr/>
        </p:nvSpPr>
        <p:spPr>
          <a:xfrm>
            <a:off x="679830" y="4005064"/>
            <a:ext cx="5222944" cy="2308324"/>
          </a:xfrm>
          <a:prstGeom prst="rect">
            <a:avLst/>
          </a:prstGeom>
        </p:spPr>
        <p:txBody>
          <a:bodyPr wrap="square">
            <a:spAutoFit/>
          </a:bodyPr>
          <a:lstStyle/>
          <a:p>
            <a:pPr marL="271463" indent="-271463"/>
            <a:r>
              <a:rPr lang="en-US" altLang="zh-CN" sz="2400" dirty="0" smtClean="0"/>
              <a:t>2. In </a:t>
            </a:r>
            <a:r>
              <a:rPr lang="en-US" altLang="zh-CN" sz="2400" dirty="0"/>
              <a:t>his book, Hansen presumes that China and the United States would agree to a global carbon tax "once both countries realize they are </a:t>
            </a:r>
            <a:r>
              <a:rPr lang="en-US" altLang="zh-CN" sz="2400" b="1" dirty="0"/>
              <a:t>in the same boat </a:t>
            </a:r>
            <a:r>
              <a:rPr lang="en-US" altLang="zh-CN" sz="2400" dirty="0"/>
              <a:t>and will sink or survive together." </a:t>
            </a:r>
          </a:p>
        </p:txBody>
      </p:sp>
    </p:spTree>
    <p:extLst>
      <p:ext uri="{BB962C8B-B14F-4D97-AF65-F5344CB8AC3E}">
        <p14:creationId xmlns:p14="http://schemas.microsoft.com/office/powerpoint/2010/main" val="4101973120"/>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67544" y="1719262"/>
            <a:ext cx="8208912" cy="1384995"/>
          </a:xfrm>
          <a:prstGeom prst="rect">
            <a:avLst/>
          </a:prstGeom>
        </p:spPr>
        <p:txBody>
          <a:bodyPr wrap="square">
            <a:spAutoFit/>
          </a:bodyPr>
          <a:lstStyle/>
          <a:p>
            <a:pPr marL="452438" indent="-452438" algn="just">
              <a:spcBef>
                <a:spcPts val="1200"/>
              </a:spcBef>
              <a:buSzPct val="120000"/>
            </a:pPr>
            <a:r>
              <a:rPr lang="en-US" altLang="zh-CN" sz="2800" b="1" dirty="0"/>
              <a:t>c</a:t>
            </a:r>
            <a:r>
              <a:rPr lang="en-US" altLang="zh-CN" sz="2800" b="1" dirty="0" smtClean="0"/>
              <a:t>hill (out)  </a:t>
            </a:r>
            <a:r>
              <a:rPr lang="en-US" altLang="zh-CN" sz="2800" i="1" dirty="0">
                <a:solidFill>
                  <a:schemeClr val="accent2"/>
                </a:solidFill>
              </a:rPr>
              <a:t>vi.</a:t>
            </a:r>
            <a:r>
              <a:rPr lang="en-US" altLang="zh-CN" sz="2800" dirty="0"/>
              <a:t>  to </a:t>
            </a:r>
            <a:r>
              <a:rPr lang="en-US" altLang="en-US" sz="2800" dirty="0">
                <a:ea typeface="宋体" pitchFamily="2" charset="-122"/>
              </a:rPr>
              <a:t>pass time without a particular aim or purpose, esp. with other people</a:t>
            </a:r>
            <a:r>
              <a:rPr lang="en-US" altLang="zh-CN" sz="2800" dirty="0"/>
              <a:t>; </a:t>
            </a:r>
            <a:r>
              <a:rPr lang="en-US" altLang="en-US" sz="2800" dirty="0">
                <a:ea typeface="宋体" pitchFamily="2" charset="-122"/>
              </a:rPr>
              <a:t>relax </a:t>
            </a:r>
            <a:r>
              <a:rPr lang="en-US" altLang="en-US" sz="2800" dirty="0" smtClean="0">
                <a:ea typeface="宋体" pitchFamily="2" charset="-122"/>
              </a:rPr>
              <a:t>completely or </a:t>
            </a:r>
            <a:r>
              <a:rPr lang="en-US" altLang="en-US" sz="2800" dirty="0">
                <a:ea typeface="宋体" pitchFamily="2" charset="-122"/>
              </a:rPr>
              <a:t>not allow things to upset you </a:t>
            </a:r>
            <a:r>
              <a:rPr lang="en-US" altLang="zh-CN" sz="2800" dirty="0" smtClean="0"/>
              <a:t>  </a:t>
            </a:r>
            <a:r>
              <a:rPr lang="zh-CN" altLang="en-US" sz="2800" dirty="0">
                <a:solidFill>
                  <a:schemeClr val="hlink"/>
                </a:solidFill>
                <a:latin typeface="宋体" pitchFamily="2" charset="-122"/>
              </a:rPr>
              <a:t>消磨时光；放</a:t>
            </a:r>
            <a:r>
              <a:rPr lang="en-US" altLang="zh-CN" sz="2800" dirty="0">
                <a:solidFill>
                  <a:schemeClr val="hlink"/>
                </a:solidFill>
                <a:latin typeface="宋体" pitchFamily="2" charset="-122"/>
              </a:rPr>
              <a:t>松</a:t>
            </a:r>
            <a:endParaRPr lang="en-US" altLang="zh-CN" sz="2800" b="1" dirty="0"/>
          </a:p>
        </p:txBody>
      </p:sp>
      <p:pic>
        <p:nvPicPr>
          <p:cNvPr id="3" name="图片 2"/>
          <p:cNvPicPr>
            <a:picLocks noChangeAspect="1"/>
          </p:cNvPicPr>
          <p:nvPr/>
        </p:nvPicPr>
        <p:blipFill>
          <a:blip r:embed="rId3"/>
          <a:stretch>
            <a:fillRect/>
          </a:stretch>
        </p:blipFill>
        <p:spPr>
          <a:xfrm>
            <a:off x="473720" y="3464820"/>
            <a:ext cx="2466975" cy="2898578"/>
          </a:xfrm>
          <a:prstGeom prst="rect">
            <a:avLst/>
          </a:prstGeom>
        </p:spPr>
      </p:pic>
      <p:sp>
        <p:nvSpPr>
          <p:cNvPr id="4" name="矩形 3"/>
          <p:cNvSpPr/>
          <p:nvPr/>
        </p:nvSpPr>
        <p:spPr>
          <a:xfrm>
            <a:off x="3275856" y="3372660"/>
            <a:ext cx="5094508" cy="830997"/>
          </a:xfrm>
          <a:prstGeom prst="rect">
            <a:avLst/>
          </a:prstGeom>
        </p:spPr>
        <p:txBody>
          <a:bodyPr wrap="square">
            <a:spAutoFit/>
          </a:bodyPr>
          <a:lstStyle/>
          <a:p>
            <a:r>
              <a:rPr lang="en-US" altLang="zh-CN" sz="2400" dirty="0" smtClean="0"/>
              <a:t>I’m </a:t>
            </a:r>
            <a:r>
              <a:rPr lang="en-US" altLang="zh-CN" sz="2400" dirty="0"/>
              <a:t>sick of studying at </a:t>
            </a:r>
            <a:r>
              <a:rPr lang="en-US" altLang="zh-CN" sz="2400" dirty="0" smtClean="0"/>
              <a:t>weekends. I </a:t>
            </a:r>
            <a:r>
              <a:rPr lang="en-US" altLang="zh-CN" sz="2400" dirty="0"/>
              <a:t>just want to </a:t>
            </a:r>
            <a:r>
              <a:rPr lang="en-US" altLang="zh-CN" sz="2400" b="1" dirty="0"/>
              <a:t>chill </a:t>
            </a:r>
            <a:r>
              <a:rPr lang="en-US" altLang="zh-CN" sz="2400" b="1" dirty="0" smtClean="0"/>
              <a:t>out</a:t>
            </a:r>
            <a:r>
              <a:rPr lang="en-US" altLang="zh-CN" sz="2400" dirty="0" smtClean="0"/>
              <a:t>.</a:t>
            </a:r>
            <a:endParaRPr lang="zh-CN" altLang="en-US" sz="2400" dirty="0"/>
          </a:p>
        </p:txBody>
      </p:sp>
      <p:sp>
        <p:nvSpPr>
          <p:cNvPr id="5" name="矩形 4"/>
          <p:cNvSpPr/>
          <p:nvPr/>
        </p:nvSpPr>
        <p:spPr>
          <a:xfrm>
            <a:off x="3275856" y="4437112"/>
            <a:ext cx="5400600" cy="1938992"/>
          </a:xfrm>
          <a:prstGeom prst="rect">
            <a:avLst/>
          </a:prstGeom>
        </p:spPr>
        <p:txBody>
          <a:bodyPr wrap="square">
            <a:spAutoFit/>
          </a:bodyPr>
          <a:lstStyle/>
          <a:p>
            <a:r>
              <a:rPr lang="en-US" altLang="zh-CN" sz="2400" dirty="0"/>
              <a:t>As you begin to move into your "nightly routine," your mind will get the signal that it's time to </a:t>
            </a:r>
            <a:r>
              <a:rPr lang="en-US" altLang="zh-CN" sz="2400" b="1" dirty="0"/>
              <a:t>chill out</a:t>
            </a:r>
            <a:r>
              <a:rPr lang="en-US" altLang="zh-CN" sz="2400" dirty="0"/>
              <a:t> and tune down, dialing down stress hormones and physiologically preparing you for sleep.</a:t>
            </a:r>
            <a:endParaRPr lang="zh-CN" altLang="en-US" sz="2400" dirty="0"/>
          </a:p>
        </p:txBody>
      </p:sp>
    </p:spTree>
    <p:extLst>
      <p:ext uri="{BB962C8B-B14F-4D97-AF65-F5344CB8AC3E}">
        <p14:creationId xmlns:p14="http://schemas.microsoft.com/office/powerpoint/2010/main" val="55374638"/>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1"/>
          <p:cNvSpPr>
            <a:spLocks noGrp="1"/>
          </p:cNvSpPr>
          <p:nvPr>
            <p:ph type="body" idx="4294967295"/>
          </p:nvPr>
        </p:nvSpPr>
        <p:spPr>
          <a:xfrm>
            <a:off x="539750" y="1557338"/>
            <a:ext cx="8229600" cy="1727200"/>
          </a:xfrm>
        </p:spPr>
        <p:txBody>
          <a:bodyPr/>
          <a:lstStyle/>
          <a:p>
            <a:pPr>
              <a:spcBef>
                <a:spcPct val="0"/>
              </a:spcBef>
              <a:buFont typeface="Arial" pitchFamily="34" charset="0"/>
              <a:buNone/>
            </a:pPr>
            <a:endParaRPr lang="en-US" altLang="zh-CN" b="0" smtClean="0"/>
          </a:p>
          <a:p>
            <a:pPr>
              <a:spcBef>
                <a:spcPct val="0"/>
              </a:spcBef>
              <a:buFont typeface="Arial" pitchFamily="34" charset="0"/>
              <a:buNone/>
            </a:pPr>
            <a:endParaRPr lang="en-US" altLang="zh-CN" b="0" smtClean="0"/>
          </a:p>
        </p:txBody>
      </p:sp>
      <p:sp>
        <p:nvSpPr>
          <p:cNvPr id="65544" name="Text Box 14"/>
          <p:cNvSpPr txBox="1">
            <a:spLocks noChangeArrowheads="1"/>
          </p:cNvSpPr>
          <p:nvPr/>
        </p:nvSpPr>
        <p:spPr bwMode="auto">
          <a:xfrm>
            <a:off x="225757" y="1505802"/>
            <a:ext cx="8258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627063" indent="-627063">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5000"/>
              </a:spcBef>
            </a:pPr>
            <a:r>
              <a:rPr lang="en-US" altLang="zh-CN" sz="2400" dirty="0" smtClean="0">
                <a:solidFill>
                  <a:schemeClr val="tx1"/>
                </a:solidFill>
              </a:rPr>
              <a:t>Comprehensive</a:t>
            </a:r>
            <a:r>
              <a:rPr lang="en-US" altLang="zh-CN" sz="2400" b="0" dirty="0" smtClean="0">
                <a:solidFill>
                  <a:schemeClr val="tx1"/>
                </a:solidFill>
              </a:rPr>
              <a:t>  </a:t>
            </a:r>
            <a:r>
              <a:rPr lang="en-US" altLang="zh-CN" sz="2400" b="0" i="1" dirty="0" smtClean="0">
                <a:solidFill>
                  <a:schemeClr val="tx1"/>
                </a:solidFill>
              </a:rPr>
              <a:t>a.</a:t>
            </a:r>
            <a:r>
              <a:rPr lang="en-US" altLang="zh-CN" sz="2400" b="0" dirty="0" smtClean="0">
                <a:solidFill>
                  <a:schemeClr val="tx1"/>
                </a:solidFill>
              </a:rPr>
              <a:t> </a:t>
            </a:r>
            <a:r>
              <a:rPr lang="en-US" altLang="zh-CN" sz="2400" b="0" dirty="0">
                <a:solidFill>
                  <a:schemeClr val="tx1"/>
                </a:solidFill>
              </a:rPr>
              <a:t>including all elements or aspects needed dealing with</a:t>
            </a:r>
          </a:p>
        </p:txBody>
      </p:sp>
      <p:sp>
        <p:nvSpPr>
          <p:cNvPr id="65545" name="Text Box 15"/>
          <p:cNvSpPr txBox="1">
            <a:spLocks noChangeAspect="1" noChangeArrowheads="1"/>
          </p:cNvSpPr>
          <p:nvPr/>
        </p:nvSpPr>
        <p:spPr bwMode="auto">
          <a:xfrm>
            <a:off x="-93504" y="2468949"/>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50000"/>
              </a:spcBef>
            </a:pPr>
            <a:r>
              <a:rPr lang="en-US" altLang="zh-CN" sz="2400" dirty="0">
                <a:solidFill>
                  <a:schemeClr val="tx1"/>
                </a:solidFill>
              </a:rPr>
              <a:t>  Work in pairs and translate the following into Chinese.</a:t>
            </a:r>
          </a:p>
        </p:txBody>
      </p:sp>
      <p:sp>
        <p:nvSpPr>
          <p:cNvPr id="29" name="TextBox 28"/>
          <p:cNvSpPr txBox="1">
            <a:spLocks noChangeArrowheads="1"/>
          </p:cNvSpPr>
          <p:nvPr/>
        </p:nvSpPr>
        <p:spPr bwMode="auto">
          <a:xfrm rot="-251208">
            <a:off x="237565" y="3132784"/>
            <a:ext cx="3919538" cy="466725"/>
          </a:xfrm>
          <a:prstGeom prst="rect">
            <a:avLst/>
          </a:prstGeom>
          <a:solidFill>
            <a:schemeClr val="bg1"/>
          </a:solidFill>
          <a:ln w="9525">
            <a:solidFill>
              <a:srgbClr val="C23D02"/>
            </a:solidFill>
            <a:miter lim="800000"/>
            <a:headEnd/>
            <a:tailEnd/>
          </a:ln>
          <a:effectLst>
            <a:outerShdw dist="38100" dir="5400000" algn="t" rotWithShape="0">
              <a:srgbClr val="000000">
                <a:alpha val="39999"/>
              </a:srgbClr>
            </a:outerShdw>
          </a:effectLst>
        </p:spPr>
        <p:txBody>
          <a:bodyPr>
            <a:spAutoFit/>
          </a:bodyPr>
          <a:lstStyle/>
          <a:p>
            <a:pPr eaLnBrk="1" hangingPunct="1">
              <a:defRPr/>
            </a:pPr>
            <a:r>
              <a:rPr lang="en-US" altLang="zh-CN" sz="2400" dirty="0">
                <a:solidFill>
                  <a:srgbClr val="990000"/>
                </a:solidFill>
              </a:rPr>
              <a:t>comprehensive review</a:t>
            </a:r>
          </a:p>
        </p:txBody>
      </p:sp>
      <p:sp>
        <p:nvSpPr>
          <p:cNvPr id="31" name="TextBox 30"/>
          <p:cNvSpPr txBox="1">
            <a:spLocks noChangeArrowheads="1"/>
          </p:cNvSpPr>
          <p:nvPr/>
        </p:nvSpPr>
        <p:spPr bwMode="auto">
          <a:xfrm>
            <a:off x="320048" y="5447666"/>
            <a:ext cx="4537075" cy="466725"/>
          </a:xfrm>
          <a:prstGeom prst="rect">
            <a:avLst/>
          </a:prstGeom>
          <a:solidFill>
            <a:schemeClr val="bg1"/>
          </a:solidFill>
          <a:ln w="9525">
            <a:solidFill>
              <a:srgbClr val="C23D02"/>
            </a:solid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en-US" altLang="zh-CN" sz="2400" dirty="0">
                <a:solidFill>
                  <a:srgbClr val="E46C0A"/>
                </a:solidFill>
              </a:rPr>
              <a:t>comprehensive insurance</a:t>
            </a:r>
          </a:p>
        </p:txBody>
      </p:sp>
      <p:sp>
        <p:nvSpPr>
          <p:cNvPr id="32" name="TextBox 31"/>
          <p:cNvSpPr txBox="1">
            <a:spLocks noChangeArrowheads="1"/>
          </p:cNvSpPr>
          <p:nvPr/>
        </p:nvSpPr>
        <p:spPr bwMode="auto">
          <a:xfrm rot="-258044">
            <a:off x="4393167" y="3108655"/>
            <a:ext cx="4489450" cy="461665"/>
          </a:xfrm>
          <a:prstGeom prst="rect">
            <a:avLst/>
          </a:prstGeom>
          <a:solidFill>
            <a:schemeClr val="bg1"/>
          </a:solidFill>
          <a:ln w="9525">
            <a:solidFill>
              <a:srgbClr val="C23D02"/>
            </a:solidFill>
            <a:miter lim="800000"/>
            <a:headEnd/>
            <a:tailEnd/>
          </a:ln>
          <a:effectLst>
            <a:outerShdw dist="38100" dir="5400000" algn="t" rotWithShape="0">
              <a:srgbClr val="000000">
                <a:alpha val="39999"/>
              </a:srgbClr>
            </a:outerShdw>
          </a:effectLst>
        </p:spPr>
        <p:txBody>
          <a:bodyPr>
            <a:spAutoFit/>
          </a:bodyPr>
          <a:lstStyle/>
          <a:p>
            <a:pPr eaLnBrk="1" hangingPunct="1">
              <a:defRPr/>
            </a:pPr>
            <a:r>
              <a:rPr lang="en-US" altLang="zh-CN" sz="2400" dirty="0">
                <a:solidFill>
                  <a:srgbClr val="339933"/>
                </a:solidFill>
              </a:rPr>
              <a:t>comprehensive collection of </a:t>
            </a:r>
            <a:r>
              <a:rPr lang="en-US" altLang="zh-CN" sz="2400" dirty="0" smtClean="0">
                <a:solidFill>
                  <a:srgbClr val="339933"/>
                </a:solidFill>
              </a:rPr>
              <a:t>works</a:t>
            </a:r>
          </a:p>
        </p:txBody>
      </p:sp>
      <p:sp>
        <p:nvSpPr>
          <p:cNvPr id="3" name="TextBox 28"/>
          <p:cNvSpPr txBox="1">
            <a:spLocks noChangeArrowheads="1"/>
          </p:cNvSpPr>
          <p:nvPr/>
        </p:nvSpPr>
        <p:spPr bwMode="auto">
          <a:xfrm>
            <a:off x="413778" y="4268798"/>
            <a:ext cx="3567112" cy="457200"/>
          </a:xfrm>
          <a:prstGeom prst="rect">
            <a:avLst/>
          </a:prstGeom>
          <a:solidFill>
            <a:schemeClr val="bg1"/>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en-US" altLang="zh-CN" sz="2400" dirty="0">
                <a:solidFill>
                  <a:srgbClr val="990000"/>
                </a:solidFill>
              </a:rPr>
              <a:t>comprehensive study </a:t>
            </a:r>
          </a:p>
        </p:txBody>
      </p:sp>
      <p:sp>
        <p:nvSpPr>
          <p:cNvPr id="30" name="TextBox 29"/>
          <p:cNvSpPr txBox="1">
            <a:spLocks noChangeArrowheads="1"/>
          </p:cNvSpPr>
          <p:nvPr/>
        </p:nvSpPr>
        <p:spPr bwMode="auto">
          <a:xfrm rot="-386823">
            <a:off x="4632087" y="5636082"/>
            <a:ext cx="4011612" cy="457200"/>
          </a:xfrm>
          <a:prstGeom prst="rect">
            <a:avLst/>
          </a:prstGeom>
          <a:solidFill>
            <a:schemeClr val="bg1"/>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en-US" altLang="zh-CN" sz="2400" dirty="0">
                <a:solidFill>
                  <a:srgbClr val="FF6600"/>
                </a:solidFill>
              </a:rPr>
              <a:t>comprehensive school</a:t>
            </a:r>
          </a:p>
        </p:txBody>
      </p:sp>
      <p:sp>
        <p:nvSpPr>
          <p:cNvPr id="5" name="TextBox 28"/>
          <p:cNvSpPr txBox="1">
            <a:spLocks noChangeArrowheads="1"/>
          </p:cNvSpPr>
          <p:nvPr/>
        </p:nvSpPr>
        <p:spPr bwMode="auto">
          <a:xfrm>
            <a:off x="991627" y="3689866"/>
            <a:ext cx="2663825"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zh-CN" altLang="en-US" sz="2400" dirty="0">
                <a:solidFill>
                  <a:schemeClr val="tx2"/>
                </a:solidFill>
                <a:latin typeface="黑体" pitchFamily="2" charset="-122"/>
                <a:ea typeface="黑体" pitchFamily="2" charset="-122"/>
              </a:rPr>
              <a:t>全面回顾</a:t>
            </a:r>
          </a:p>
        </p:txBody>
      </p:sp>
      <p:sp>
        <p:nvSpPr>
          <p:cNvPr id="6" name="TextBox 29"/>
          <p:cNvSpPr txBox="1">
            <a:spLocks noChangeArrowheads="1"/>
          </p:cNvSpPr>
          <p:nvPr/>
        </p:nvSpPr>
        <p:spPr bwMode="auto">
          <a:xfrm rot="255571">
            <a:off x="989876" y="6076950"/>
            <a:ext cx="2808287"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en-US" altLang="zh-CN" sz="2400" dirty="0">
                <a:solidFill>
                  <a:schemeClr val="tx2"/>
                </a:solidFill>
                <a:latin typeface="黑体" pitchFamily="2" charset="-122"/>
                <a:ea typeface="黑体" pitchFamily="2" charset="-122"/>
              </a:rPr>
              <a:t>(</a:t>
            </a:r>
            <a:r>
              <a:rPr lang="zh-CN" altLang="en-US" sz="2400" dirty="0">
                <a:solidFill>
                  <a:schemeClr val="tx2"/>
                </a:solidFill>
                <a:latin typeface="黑体" pitchFamily="2" charset="-122"/>
                <a:ea typeface="黑体" pitchFamily="2" charset="-122"/>
              </a:rPr>
              <a:t>汽车</a:t>
            </a:r>
            <a:r>
              <a:rPr lang="en-US" altLang="zh-CN" sz="2400" dirty="0">
                <a:solidFill>
                  <a:schemeClr val="tx2"/>
                </a:solidFill>
                <a:latin typeface="黑体" pitchFamily="2" charset="-122"/>
                <a:ea typeface="黑体" pitchFamily="2" charset="-122"/>
              </a:rPr>
              <a:t>)</a:t>
            </a:r>
            <a:r>
              <a:rPr lang="zh-CN" altLang="en-US" sz="2400" dirty="0">
                <a:solidFill>
                  <a:schemeClr val="tx2"/>
                </a:solidFill>
                <a:latin typeface="黑体" pitchFamily="2" charset="-122"/>
                <a:ea typeface="黑体" pitchFamily="2" charset="-122"/>
              </a:rPr>
              <a:t>综合险</a:t>
            </a:r>
          </a:p>
        </p:txBody>
      </p:sp>
      <p:sp>
        <p:nvSpPr>
          <p:cNvPr id="7" name="TextBox 31"/>
          <p:cNvSpPr txBox="1">
            <a:spLocks noChangeArrowheads="1"/>
          </p:cNvSpPr>
          <p:nvPr/>
        </p:nvSpPr>
        <p:spPr bwMode="auto">
          <a:xfrm rot="-446913">
            <a:off x="5600553" y="3642715"/>
            <a:ext cx="2635250" cy="457200"/>
          </a:xfrm>
          <a:prstGeom prst="rect">
            <a:avLst/>
          </a:prstGeom>
          <a:gradFill rotWithShape="1">
            <a:gsLst>
              <a:gs pos="0">
                <a:srgbClr val="CCFFCC">
                  <a:alpha val="98000"/>
                </a:srgbClr>
              </a:gs>
              <a:gs pos="100000">
                <a:srgbClr val="FFFFFF"/>
              </a:gs>
            </a:gsLst>
            <a:lin ang="5400000" scaled="1"/>
          </a:gra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zh-CN" altLang="en-US" sz="2400" dirty="0">
                <a:solidFill>
                  <a:schemeClr val="tx2"/>
                </a:solidFill>
                <a:latin typeface="黑体" pitchFamily="2" charset="-122"/>
                <a:ea typeface="黑体" pitchFamily="2" charset="-122"/>
              </a:rPr>
              <a:t>内容广泛的作品集</a:t>
            </a:r>
          </a:p>
        </p:txBody>
      </p:sp>
      <p:sp>
        <p:nvSpPr>
          <p:cNvPr id="8" name="TextBox 28"/>
          <p:cNvSpPr txBox="1">
            <a:spLocks noChangeArrowheads="1"/>
          </p:cNvSpPr>
          <p:nvPr/>
        </p:nvSpPr>
        <p:spPr bwMode="auto">
          <a:xfrm rot="-312849">
            <a:off x="1461693" y="4807368"/>
            <a:ext cx="2333625" cy="457200"/>
          </a:xfrm>
          <a:prstGeom prst="rect">
            <a:avLst/>
          </a:prstGeom>
          <a:solidFill>
            <a:srgbClr val="FFCCFF"/>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zh-CN" altLang="en-US" sz="2400" dirty="0">
                <a:solidFill>
                  <a:schemeClr val="tx2"/>
                </a:solidFill>
                <a:latin typeface="黑体" pitchFamily="2" charset="-122"/>
                <a:ea typeface="黑体" pitchFamily="2" charset="-122"/>
              </a:rPr>
              <a:t>综合性研究</a:t>
            </a:r>
          </a:p>
        </p:txBody>
      </p:sp>
      <p:sp>
        <p:nvSpPr>
          <p:cNvPr id="9" name="TextBox 29"/>
          <p:cNvSpPr txBox="1">
            <a:spLocks noChangeArrowheads="1"/>
          </p:cNvSpPr>
          <p:nvPr/>
        </p:nvSpPr>
        <p:spPr bwMode="auto">
          <a:xfrm>
            <a:off x="5582036" y="6250381"/>
            <a:ext cx="3167062" cy="457200"/>
          </a:xfrm>
          <a:prstGeom prst="rect">
            <a:avLst/>
          </a:prstGeom>
          <a:solidFill>
            <a:srgbClr val="FFCCFF"/>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zh-CN" altLang="en-US" sz="2400" dirty="0">
                <a:solidFill>
                  <a:schemeClr val="tx2"/>
                </a:solidFill>
                <a:latin typeface="黑体" pitchFamily="2" charset="-122"/>
                <a:ea typeface="黑体" pitchFamily="2" charset="-122"/>
              </a:rPr>
              <a:t>综合中学（英国）</a:t>
            </a:r>
          </a:p>
        </p:txBody>
      </p:sp>
      <p:sp>
        <p:nvSpPr>
          <p:cNvPr id="11" name="TextBox 31"/>
          <p:cNvSpPr txBox="1">
            <a:spLocks noChangeArrowheads="1"/>
          </p:cNvSpPr>
          <p:nvPr/>
        </p:nvSpPr>
        <p:spPr bwMode="auto">
          <a:xfrm rot="205105">
            <a:off x="5786054" y="4872591"/>
            <a:ext cx="2781300" cy="457200"/>
          </a:xfrm>
          <a:prstGeom prst="rect">
            <a:avLst/>
          </a:prstGeom>
          <a:solidFill>
            <a:srgbClr val="FFCCFF"/>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zh-CN" altLang="en-US" sz="2400">
                <a:solidFill>
                  <a:schemeClr val="tx2"/>
                </a:solidFill>
                <a:latin typeface="黑体" pitchFamily="2" charset="-122"/>
                <a:ea typeface="黑体" pitchFamily="2" charset="-122"/>
              </a:rPr>
              <a:t>综合指南</a:t>
            </a:r>
          </a:p>
        </p:txBody>
      </p:sp>
      <p:sp>
        <p:nvSpPr>
          <p:cNvPr id="12" name="TextBox 28"/>
          <p:cNvSpPr txBox="1">
            <a:spLocks noChangeArrowheads="1"/>
          </p:cNvSpPr>
          <p:nvPr/>
        </p:nvSpPr>
        <p:spPr bwMode="auto">
          <a:xfrm>
            <a:off x="4580819" y="4273979"/>
            <a:ext cx="3567113" cy="457200"/>
          </a:xfrm>
          <a:prstGeom prst="rect">
            <a:avLst/>
          </a:prstGeom>
          <a:solidFill>
            <a:schemeClr val="bg1"/>
          </a:solidFill>
          <a:ln w="9525">
            <a:noFill/>
            <a:miter lim="800000"/>
            <a:headEnd/>
            <a:tailEnd/>
          </a:ln>
          <a:effectLst>
            <a:outerShdw dist="38100" dir="5400000" algn="t" rotWithShape="0">
              <a:srgbClr val="000000">
                <a:alpha val="39999"/>
              </a:srgbClr>
            </a:outerShdw>
          </a:effectLst>
        </p:spPr>
        <p:txBody>
          <a:bodyPr>
            <a:spAutoFit/>
          </a:bodyPr>
          <a:lstStyle/>
          <a:p>
            <a:pPr algn="ctr" eaLnBrk="1" hangingPunct="1">
              <a:defRPr/>
            </a:pPr>
            <a:r>
              <a:rPr lang="en-US" altLang="zh-CN" sz="2400" dirty="0">
                <a:solidFill>
                  <a:schemeClr val="folHlink"/>
                </a:solidFill>
              </a:rPr>
              <a:t>comprehensive guide</a:t>
            </a:r>
            <a:r>
              <a:rPr lang="en-US" altLang="zh-CN" sz="2400" dirty="0">
                <a:solidFill>
                  <a:srgbClr val="990000"/>
                </a:solidFill>
              </a:rPr>
              <a:t> </a:t>
            </a:r>
          </a:p>
        </p:txBody>
      </p:sp>
      <p:pic>
        <p:nvPicPr>
          <p:cNvPr id="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38" name="直接连接符 37"/>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20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 grpId="0" animBg="1"/>
      <p:bldP spid="30" grpId="0" animBg="1"/>
      <p:bldP spid="5" grpId="0" animBg="1"/>
      <p:bldP spid="6" grpId="0" animBg="1"/>
      <p:bldP spid="7" grpId="0" animBg="1"/>
      <p:bldP spid="8" grpId="0" animBg="1"/>
      <p:bldP spid="9"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80528" y="4812439"/>
            <a:ext cx="1801870" cy="1790494"/>
          </a:xfrm>
          <a:prstGeom prst="rect">
            <a:avLst/>
          </a:prstGeom>
        </p:spPr>
      </p:pic>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3635" y="1565391"/>
            <a:ext cx="7848872" cy="5016758"/>
          </a:xfrm>
          <a:prstGeom prst="rect">
            <a:avLst/>
          </a:prstGeom>
        </p:spPr>
        <p:txBody>
          <a:bodyPr wrap="square">
            <a:spAutoFit/>
          </a:bodyPr>
          <a:lstStyle/>
          <a:p>
            <a:pPr marL="361950" indent="-360363" algn="just">
              <a:lnSpc>
                <a:spcPct val="100000"/>
              </a:lnSpc>
              <a:spcBef>
                <a:spcPts val="0"/>
              </a:spcBef>
              <a:buFont typeface="Arial" pitchFamily="34" charset="0"/>
              <a:buNone/>
            </a:pPr>
            <a:r>
              <a:rPr lang="en-US" altLang="zh-CN" sz="3200" b="1" dirty="0"/>
              <a:t>dead-end</a:t>
            </a:r>
            <a:r>
              <a:rPr lang="en-US" altLang="zh-CN" sz="3200" dirty="0"/>
              <a:t> </a:t>
            </a:r>
            <a:r>
              <a:rPr lang="en-US" altLang="zh-CN" sz="2800" dirty="0" smtClean="0"/>
              <a:t> </a:t>
            </a:r>
            <a:r>
              <a:rPr lang="en-US" altLang="zh-CN" sz="2800" i="1" dirty="0">
                <a:solidFill>
                  <a:srgbClr val="C00000"/>
                </a:solidFill>
              </a:rPr>
              <a:t>a.</a:t>
            </a:r>
            <a:r>
              <a:rPr lang="en-US" altLang="zh-CN" sz="2800" i="1" dirty="0"/>
              <a:t>  </a:t>
            </a:r>
          </a:p>
          <a:p>
            <a:pPr marL="361950" indent="-360363" algn="just">
              <a:lnSpc>
                <a:spcPct val="100000"/>
              </a:lnSpc>
              <a:spcBef>
                <a:spcPts val="0"/>
              </a:spcBef>
              <a:buFont typeface="Arial" pitchFamily="34" charset="0"/>
              <a:buNone/>
            </a:pPr>
            <a:r>
              <a:rPr lang="en-US" altLang="en-US" sz="2400" b="1" dirty="0">
                <a:ea typeface="宋体" pitchFamily="2" charset="-122"/>
              </a:rPr>
              <a:t>1.</a:t>
            </a:r>
            <a:r>
              <a:rPr lang="en-US" altLang="en-US" sz="2400" i="1" dirty="0">
                <a:ea typeface="宋体" pitchFamily="2" charset="-122"/>
              </a:rPr>
              <a:t> </a:t>
            </a:r>
            <a:r>
              <a:rPr lang="en-US" altLang="en-US" sz="2400" dirty="0" smtClean="0">
                <a:ea typeface="宋体" pitchFamily="2" charset="-122"/>
              </a:rPr>
              <a:t>lacking </a:t>
            </a:r>
            <a:r>
              <a:rPr lang="en-US" altLang="en-US" sz="2400" dirty="0">
                <a:ea typeface="宋体" pitchFamily="2" charset="-122"/>
              </a:rPr>
              <a:t>opportunities especially for advancement  </a:t>
            </a:r>
            <a:r>
              <a:rPr lang="zh-CN" altLang="en-US" sz="2400" dirty="0"/>
              <a:t>没有前途的</a:t>
            </a:r>
          </a:p>
          <a:p>
            <a:pPr marL="984250" indent="-982663" algn="just">
              <a:lnSpc>
                <a:spcPct val="100000"/>
              </a:lnSpc>
              <a:spcBef>
                <a:spcPts val="0"/>
              </a:spcBef>
              <a:buFont typeface="Arial" pitchFamily="34" charset="0"/>
              <a:buNone/>
            </a:pPr>
            <a:r>
              <a:rPr lang="en-US" altLang="en-US" sz="2400" dirty="0" smtClean="0">
                <a:ea typeface="宋体" pitchFamily="2" charset="-122"/>
              </a:rPr>
              <a:t>      e.g</a:t>
            </a:r>
            <a:r>
              <a:rPr lang="en-US" altLang="en-US" sz="2400" dirty="0">
                <a:ea typeface="宋体" pitchFamily="2" charset="-122"/>
              </a:rPr>
              <a:t>. It is a </a:t>
            </a:r>
            <a:r>
              <a:rPr lang="en-US" altLang="en-US" sz="2400" b="1" dirty="0">
                <a:ea typeface="宋体" pitchFamily="2" charset="-122"/>
              </a:rPr>
              <a:t>dead-end</a:t>
            </a:r>
            <a:r>
              <a:rPr lang="en-US" altLang="en-US" sz="2400" dirty="0">
                <a:ea typeface="宋体" pitchFamily="2" charset="-122"/>
              </a:rPr>
              <a:t> job; I just work in the stores and there’s absolutely no prospect of promotion.</a:t>
            </a:r>
          </a:p>
          <a:p>
            <a:pPr marL="984250" indent="-982663" algn="just">
              <a:lnSpc>
                <a:spcPct val="100000"/>
              </a:lnSpc>
              <a:spcBef>
                <a:spcPts val="0"/>
              </a:spcBef>
              <a:buFont typeface="Arial" pitchFamily="34" charset="0"/>
              <a:buNone/>
            </a:pPr>
            <a:r>
              <a:rPr lang="en-US" altLang="en-US" sz="2400" dirty="0">
                <a:ea typeface="宋体" pitchFamily="2" charset="-122"/>
              </a:rPr>
              <a:t>        </a:t>
            </a:r>
            <a:r>
              <a:rPr lang="en-US" altLang="en-US" sz="2400" dirty="0" smtClean="0">
                <a:ea typeface="宋体" pitchFamily="2" charset="-122"/>
              </a:rPr>
              <a:t>      </a:t>
            </a:r>
            <a:r>
              <a:rPr lang="zh-CN" altLang="en-US" sz="2400" dirty="0" smtClean="0"/>
              <a:t>我</a:t>
            </a:r>
            <a:r>
              <a:rPr lang="zh-CN" altLang="en-US" sz="2400" dirty="0"/>
              <a:t>的工作没有前途，我只是在仓库工作，绝对</a:t>
            </a:r>
            <a:r>
              <a:rPr lang="zh-CN" altLang="en-US" sz="2400" dirty="0" smtClean="0"/>
              <a:t>没有 晋升</a:t>
            </a:r>
            <a:r>
              <a:rPr lang="zh-CN" altLang="en-US" sz="2400" dirty="0"/>
              <a:t>的指望。 </a:t>
            </a:r>
          </a:p>
          <a:p>
            <a:pPr marL="361950" indent="-360363" algn="just">
              <a:lnSpc>
                <a:spcPct val="100000"/>
              </a:lnSpc>
              <a:spcBef>
                <a:spcPts val="0"/>
              </a:spcBef>
              <a:buFont typeface="Arial" pitchFamily="34" charset="0"/>
              <a:buNone/>
            </a:pPr>
            <a:r>
              <a:rPr lang="en-US" altLang="zh-CN" sz="2400" dirty="0"/>
              <a:t>2. </a:t>
            </a:r>
            <a:r>
              <a:rPr lang="en-US" altLang="en-US" sz="2400" dirty="0">
                <a:ea typeface="宋体" pitchFamily="2" charset="-122"/>
              </a:rPr>
              <a:t>closed at the end, leading nowhere  </a:t>
            </a:r>
            <a:r>
              <a:rPr lang="zh-CN" altLang="en-US" sz="2400" dirty="0"/>
              <a:t>没有出路的</a:t>
            </a:r>
          </a:p>
          <a:p>
            <a:pPr marL="984250" indent="-982663" algn="just">
              <a:lnSpc>
                <a:spcPct val="100000"/>
              </a:lnSpc>
              <a:spcBef>
                <a:spcPts val="0"/>
              </a:spcBef>
              <a:buFont typeface="Arial" pitchFamily="34" charset="0"/>
              <a:buNone/>
            </a:pPr>
            <a:r>
              <a:rPr lang="en-US" altLang="en-US" sz="2400" dirty="0" smtClean="0">
                <a:ea typeface="宋体" pitchFamily="2" charset="-122"/>
              </a:rPr>
              <a:t>       e.g</a:t>
            </a:r>
            <a:r>
              <a:rPr lang="en-US" altLang="en-US" sz="2400" dirty="0">
                <a:ea typeface="宋体" pitchFamily="2" charset="-122"/>
              </a:rPr>
              <a:t>. One of my friends said he chased me all the way into  a </a:t>
            </a:r>
            <a:r>
              <a:rPr lang="en-US" altLang="en-US" sz="2400" b="1" dirty="0">
                <a:ea typeface="宋体" pitchFamily="2" charset="-122"/>
              </a:rPr>
              <a:t>dead-end</a:t>
            </a:r>
            <a:r>
              <a:rPr lang="en-US" altLang="en-US" sz="2400" dirty="0">
                <a:ea typeface="宋体" pitchFamily="2" charset="-122"/>
              </a:rPr>
              <a:t> alley, and that I would just disappear without a trace.</a:t>
            </a:r>
          </a:p>
          <a:p>
            <a:pPr marL="984250" indent="-982663" algn="just">
              <a:lnSpc>
                <a:spcPct val="100000"/>
              </a:lnSpc>
              <a:spcBef>
                <a:spcPts val="0"/>
              </a:spcBef>
              <a:buFont typeface="Arial" pitchFamily="34" charset="0"/>
              <a:buNone/>
            </a:pPr>
            <a:r>
              <a:rPr lang="en-US" altLang="en-US" sz="2400" dirty="0">
                <a:ea typeface="宋体" pitchFamily="2" charset="-122"/>
              </a:rPr>
              <a:t>     </a:t>
            </a:r>
            <a:r>
              <a:rPr lang="en-US" altLang="en-US" sz="2400" dirty="0" smtClean="0">
                <a:ea typeface="宋体" pitchFamily="2" charset="-122"/>
              </a:rPr>
              <a:t>         </a:t>
            </a:r>
            <a:r>
              <a:rPr lang="zh-CN" altLang="en-US" sz="2400" dirty="0" smtClean="0"/>
              <a:t>我</a:t>
            </a:r>
            <a:r>
              <a:rPr lang="zh-CN" altLang="en-US" sz="2400" dirty="0"/>
              <a:t>一个朋友说他一路追我进了一个死胡同，可是</a:t>
            </a:r>
            <a:r>
              <a:rPr lang="zh-CN" altLang="en-US" sz="2400" dirty="0" smtClean="0"/>
              <a:t>我 就</a:t>
            </a:r>
            <a:r>
              <a:rPr lang="zh-CN" altLang="en-US" sz="2400" dirty="0"/>
              <a:t>无影无踪地消失了。</a:t>
            </a:r>
            <a:endParaRPr lang="en-US" altLang="zh-CN" sz="2400" dirty="0"/>
          </a:p>
        </p:txBody>
      </p:sp>
    </p:spTree>
    <p:extLst>
      <p:ext uri="{BB962C8B-B14F-4D97-AF65-F5344CB8AC3E}">
        <p14:creationId xmlns:p14="http://schemas.microsoft.com/office/powerpoint/2010/main" val="34486189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AutoShape 10"/>
          <p:cNvSpPr>
            <a:spLocks noChangeArrowheads="1"/>
          </p:cNvSpPr>
          <p:nvPr/>
        </p:nvSpPr>
        <p:spPr bwMode="auto">
          <a:xfrm>
            <a:off x="971550" y="3357563"/>
            <a:ext cx="7345363" cy="28797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endParaRPr lang="zh-CN" altLang="en-US"/>
          </a:p>
        </p:txBody>
      </p:sp>
      <p:sp>
        <p:nvSpPr>
          <p:cNvPr id="75785" name="Text Box 17"/>
          <p:cNvSpPr txBox="1">
            <a:spLocks noChangeArrowheads="1"/>
          </p:cNvSpPr>
          <p:nvPr/>
        </p:nvSpPr>
        <p:spPr bwMode="auto">
          <a:xfrm>
            <a:off x="212908" y="3062007"/>
            <a:ext cx="813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chemeClr val="tx1"/>
                </a:solidFill>
              </a:rPr>
              <a:t>Match the sentences with the pictures.</a:t>
            </a:r>
            <a:endParaRPr lang="zh-CN" altLang="en-US" sz="2400" dirty="0">
              <a:solidFill>
                <a:schemeClr val="tx1"/>
              </a:solidFill>
            </a:endParaRPr>
          </a:p>
        </p:txBody>
      </p:sp>
      <p:sp>
        <p:nvSpPr>
          <p:cNvPr id="75786" name="Text Box 23"/>
          <p:cNvSpPr txBox="1">
            <a:spLocks noChangeArrowheads="1"/>
          </p:cNvSpPr>
          <p:nvPr/>
        </p:nvSpPr>
        <p:spPr bwMode="auto">
          <a:xfrm>
            <a:off x="343266" y="1450860"/>
            <a:ext cx="8511016" cy="136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3200" dirty="0" smtClean="0">
                <a:solidFill>
                  <a:schemeClr val="tx1"/>
                </a:solidFill>
              </a:rPr>
              <a:t>come </a:t>
            </a:r>
            <a:r>
              <a:rPr lang="en-US" altLang="zh-CN" sz="3200" dirty="0">
                <a:solidFill>
                  <a:schemeClr val="tx1"/>
                </a:solidFill>
              </a:rPr>
              <a:t>full </a:t>
            </a:r>
            <a:r>
              <a:rPr lang="en-US" altLang="zh-CN" sz="3200" dirty="0" smtClean="0">
                <a:solidFill>
                  <a:schemeClr val="tx1"/>
                </a:solidFill>
              </a:rPr>
              <a:t>circle: </a:t>
            </a:r>
            <a:r>
              <a:rPr lang="en-US" altLang="zh-CN" sz="2400" b="0" dirty="0" smtClean="0">
                <a:solidFill>
                  <a:schemeClr val="tx1"/>
                </a:solidFill>
              </a:rPr>
              <a:t>to </a:t>
            </a:r>
            <a:r>
              <a:rPr lang="en-US" altLang="zh-CN" sz="2400" b="0" dirty="0">
                <a:solidFill>
                  <a:schemeClr val="tx1"/>
                </a:solidFill>
              </a:rPr>
              <a:t>end in the same situation when you start even though there has been changes in time </a:t>
            </a:r>
          </a:p>
          <a:p>
            <a:pPr>
              <a:spcBef>
                <a:spcPct val="10000"/>
              </a:spcBef>
            </a:pPr>
            <a:r>
              <a:rPr lang="en-US" altLang="zh-CN" sz="2400" b="0" dirty="0">
                <a:solidFill>
                  <a:schemeClr val="tx1"/>
                </a:solidFill>
              </a:rPr>
              <a:t>turn / go full circle =</a:t>
            </a:r>
            <a:r>
              <a:rPr lang="zh-CN" altLang="en-US" sz="2400" b="0" dirty="0">
                <a:solidFill>
                  <a:schemeClr val="tx1"/>
                </a:solidFill>
                <a:ea typeface="黑体" pitchFamily="49" charset="-122"/>
              </a:rPr>
              <a:t>兜了一圈回到原位</a:t>
            </a:r>
            <a:r>
              <a:rPr lang="zh-CN" altLang="en-US" sz="2400" b="0" dirty="0">
                <a:solidFill>
                  <a:schemeClr val="tx1"/>
                </a:solidFill>
              </a:rPr>
              <a:t> </a:t>
            </a:r>
            <a:endParaRPr lang="en-US" altLang="zh-CN" sz="2400" b="0" dirty="0">
              <a:solidFill>
                <a:schemeClr val="tx1"/>
              </a:solidFill>
            </a:endParaRPr>
          </a:p>
        </p:txBody>
      </p:sp>
      <p:sp>
        <p:nvSpPr>
          <p:cNvPr id="75787" name="Text Box 27"/>
          <p:cNvSpPr txBox="1">
            <a:spLocks noChangeArrowheads="1"/>
          </p:cNvSpPr>
          <p:nvPr/>
        </p:nvSpPr>
        <p:spPr bwMode="auto">
          <a:xfrm>
            <a:off x="434181" y="3769982"/>
            <a:ext cx="3455987"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buFontTx/>
              <a:buAutoNum type="arabicPeriod"/>
            </a:pPr>
            <a:r>
              <a:rPr lang="en-US" altLang="zh-CN" sz="2400" b="0" dirty="0">
                <a:solidFill>
                  <a:schemeClr val="tx1"/>
                </a:solidFill>
                <a:ea typeface="黑体" pitchFamily="49" charset="-122"/>
              </a:rPr>
              <a:t>Sooner or later, fashion </a:t>
            </a:r>
            <a:r>
              <a:rPr lang="en-US" altLang="zh-CN" sz="2400" dirty="0">
                <a:solidFill>
                  <a:schemeClr val="tx1"/>
                </a:solidFill>
                <a:ea typeface="黑体" pitchFamily="49" charset="-122"/>
              </a:rPr>
              <a:t>comes full circle</a:t>
            </a:r>
            <a:r>
              <a:rPr lang="en-US" altLang="zh-CN" sz="2400" b="0" dirty="0">
                <a:solidFill>
                  <a:schemeClr val="tx1"/>
                </a:solidFill>
                <a:ea typeface="黑体" pitchFamily="49" charset="-122"/>
              </a:rPr>
              <a:t>. (      )</a:t>
            </a:r>
          </a:p>
          <a:p>
            <a:pPr>
              <a:spcBef>
                <a:spcPct val="20000"/>
              </a:spcBef>
              <a:buFontTx/>
              <a:buAutoNum type="arabicPeriod"/>
            </a:pPr>
            <a:r>
              <a:rPr lang="en-US" altLang="zh-CN" sz="2400" b="0" dirty="0">
                <a:solidFill>
                  <a:schemeClr val="tx1"/>
                </a:solidFill>
                <a:ea typeface="黑体" pitchFamily="49" charset="-122"/>
              </a:rPr>
              <a:t>The discussion has </a:t>
            </a:r>
            <a:r>
              <a:rPr lang="en-US" altLang="zh-CN" sz="2400" dirty="0">
                <a:solidFill>
                  <a:schemeClr val="tx1"/>
                </a:solidFill>
                <a:ea typeface="黑体" pitchFamily="49" charset="-122"/>
              </a:rPr>
              <a:t>come full circle</a:t>
            </a:r>
            <a:r>
              <a:rPr lang="en-US" altLang="zh-CN" sz="2400" b="0" dirty="0">
                <a:solidFill>
                  <a:schemeClr val="tx1"/>
                </a:solidFill>
                <a:ea typeface="黑体" pitchFamily="49" charset="-122"/>
              </a:rPr>
              <a:t>. Let’s not waste time. (      )</a:t>
            </a:r>
          </a:p>
        </p:txBody>
      </p:sp>
      <p:pic>
        <p:nvPicPr>
          <p:cNvPr id="75788" name="Picture 33" descr="Fashion_Designs_2006%2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783" y="3769982"/>
            <a:ext cx="1990725"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35" descr="Group20Discussion">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920" y="3769982"/>
            <a:ext cx="25193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37">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6689" y="6148581"/>
            <a:ext cx="484188"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38">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0259" y="5959066"/>
            <a:ext cx="4746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8">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2118" y="6058529"/>
            <a:ext cx="474663"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7">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080" y="4471734"/>
            <a:ext cx="48418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32" name="直接连接符 3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0553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67544" y="1575439"/>
            <a:ext cx="8208912" cy="5192191"/>
          </a:xfrm>
          <a:prstGeom prst="rect">
            <a:avLst/>
          </a:prstGeom>
        </p:spPr>
        <p:txBody>
          <a:bodyPr wrap="square">
            <a:spAutoFit/>
          </a:bodyPr>
          <a:lstStyle/>
          <a:p>
            <a:pPr marL="228600" marR="0" lvl="0" indent="-227013" algn="just" defTabSz="914400" eaLnBrk="0" fontAlgn="base" latinLnBrk="0" hangingPunct="0">
              <a:lnSpc>
                <a:spcPct val="95000"/>
              </a:lnSpc>
              <a:spcBef>
                <a:spcPct val="15000"/>
              </a:spcBef>
              <a:spcAft>
                <a:spcPct val="0"/>
              </a:spcAft>
              <a:buClrTx/>
              <a:buSzTx/>
              <a:buFontTx/>
              <a:buNone/>
              <a:tabLst/>
              <a:defRPr/>
            </a:pPr>
            <a:r>
              <a:rPr kumimoji="0" lang="en-US" altLang="zh-CN" sz="3200" b="1" i="0" u="none" strike="noStrike" kern="0" cap="none" spc="0" normalizeH="0" baseline="0" noProof="0" dirty="0" smtClean="0">
                <a:ln>
                  <a:noFill/>
                </a:ln>
                <a:solidFill>
                  <a:prstClr val="black"/>
                </a:solidFill>
                <a:effectLst/>
                <a:uLnTx/>
                <a:uFillTx/>
              </a:rPr>
              <a:t>take a soft/hard line: </a:t>
            </a:r>
            <a:r>
              <a:rPr kumimoji="0" lang="en-US" altLang="zh-CN" sz="2800" b="0" i="0" u="none" strike="noStrike" kern="0" cap="none" spc="0" normalizeH="0" baseline="0" noProof="0" dirty="0" smtClean="0">
                <a:ln>
                  <a:noFill/>
                </a:ln>
                <a:solidFill>
                  <a:prstClr val="black"/>
                </a:solidFill>
                <a:effectLst/>
                <a:uLnTx/>
                <a:uFillTx/>
              </a:rPr>
              <a:t>to </a:t>
            </a:r>
            <a:r>
              <a:rPr kumimoji="0" lang="en-US" altLang="en-US" sz="2800" b="0" i="0" u="none" strike="noStrike" kern="0" cap="none" spc="0" normalizeH="0" baseline="0" noProof="0" dirty="0" smtClean="0">
                <a:ln>
                  <a:noFill/>
                </a:ln>
                <a:solidFill>
                  <a:prstClr val="black"/>
                </a:solidFill>
                <a:effectLst/>
                <a:uLnTx/>
                <a:uFillTx/>
                <a:ea typeface="宋体" pitchFamily="2" charset="-122"/>
              </a:rPr>
              <a:t>take a moderate or flexible /firm or</a:t>
            </a:r>
            <a:r>
              <a:rPr kumimoji="0" lang="en-US" altLang="zh-CN" sz="2800" b="0" i="0" u="none" strike="noStrike" kern="0" cap="none" spc="0" normalizeH="0" baseline="0" noProof="0" dirty="0" smtClean="0">
                <a:ln>
                  <a:noFill/>
                </a:ln>
                <a:solidFill>
                  <a:prstClr val="black"/>
                </a:solidFill>
                <a:effectLst/>
                <a:uLnTx/>
                <a:uFillTx/>
              </a:rPr>
              <a:t> </a:t>
            </a:r>
            <a:r>
              <a:rPr kumimoji="0" lang="en-US" altLang="en-US" sz="2800" b="0" i="0" u="none" strike="noStrike" kern="0" cap="none" spc="0" normalizeH="0" baseline="0" noProof="0" dirty="0" smtClean="0">
                <a:ln>
                  <a:noFill/>
                </a:ln>
                <a:solidFill>
                  <a:prstClr val="black"/>
                </a:solidFill>
                <a:effectLst/>
                <a:uLnTx/>
                <a:uFillTx/>
                <a:ea typeface="宋体" pitchFamily="2" charset="-122"/>
              </a:rPr>
              <a:t>uncompromising policy or position, as on a</a:t>
            </a:r>
            <a:r>
              <a:rPr kumimoji="0" lang="en-US" altLang="zh-CN" sz="2800" b="0" i="0" u="none" strike="noStrike" kern="0" cap="none" spc="0" normalizeH="0" baseline="0" noProof="0" dirty="0" smtClean="0">
                <a:ln>
                  <a:noFill/>
                </a:ln>
                <a:solidFill>
                  <a:prstClr val="black"/>
                </a:solidFill>
                <a:effectLst/>
                <a:uLnTx/>
                <a:uFillTx/>
              </a:rPr>
              <a:t> </a:t>
            </a:r>
            <a:r>
              <a:rPr kumimoji="0" lang="en-US" altLang="en-US" sz="2800" b="0" i="0" u="none" strike="noStrike" kern="0" cap="none" spc="0" normalizeH="0" baseline="0" noProof="0" dirty="0" smtClean="0">
                <a:ln>
                  <a:noFill/>
                </a:ln>
                <a:solidFill>
                  <a:prstClr val="black"/>
                </a:solidFill>
                <a:effectLst/>
                <a:uLnTx/>
                <a:uFillTx/>
                <a:ea typeface="宋体" pitchFamily="2" charset="-122"/>
              </a:rPr>
              <a:t>political issue</a:t>
            </a:r>
            <a:r>
              <a:rPr kumimoji="0" lang="en-US" altLang="zh-CN" sz="2800" b="0" i="0" u="none" strike="noStrike" kern="0" cap="none" spc="0" normalizeH="0" baseline="0" noProof="0" dirty="0" smtClean="0">
                <a:ln>
                  <a:noFill/>
                </a:ln>
                <a:solidFill>
                  <a:prstClr val="black"/>
                </a:solidFill>
                <a:effectLst/>
                <a:uLnTx/>
                <a:uFillTx/>
              </a:rPr>
              <a:t>  </a:t>
            </a:r>
            <a:r>
              <a:rPr kumimoji="0" lang="zh-CN" altLang="en-US" sz="2400" b="0" i="0" u="none" strike="noStrike" kern="0" cap="none" spc="0" normalizeH="0" baseline="0" noProof="0" dirty="0" smtClean="0">
                <a:ln>
                  <a:noFill/>
                </a:ln>
                <a:solidFill>
                  <a:srgbClr val="0563C1"/>
                </a:solidFill>
                <a:effectLst/>
                <a:uLnTx/>
                <a:uFillTx/>
                <a:latin typeface="宋体" pitchFamily="2" charset="-122"/>
              </a:rPr>
              <a:t>采取温和</a:t>
            </a:r>
            <a:r>
              <a:rPr kumimoji="0" lang="en-US" altLang="zh-CN" sz="2400" b="0" i="0" u="none" strike="noStrike" kern="0" cap="none" spc="0" normalizeH="0" baseline="0" noProof="0" dirty="0" smtClean="0">
                <a:ln>
                  <a:noFill/>
                </a:ln>
                <a:solidFill>
                  <a:srgbClr val="0563C1"/>
                </a:solidFill>
                <a:effectLst/>
                <a:uLnTx/>
                <a:uFillTx/>
                <a:latin typeface="宋体" pitchFamily="2" charset="-122"/>
              </a:rPr>
              <a:t>/</a:t>
            </a:r>
            <a:r>
              <a:rPr kumimoji="0" lang="zh-CN" altLang="en-US" sz="2400" b="0" i="0" u="none" strike="noStrike" kern="0" cap="none" spc="0" normalizeH="0" baseline="0" noProof="0" dirty="0" smtClean="0">
                <a:ln>
                  <a:noFill/>
                </a:ln>
                <a:solidFill>
                  <a:srgbClr val="0563C1"/>
                </a:solidFill>
                <a:effectLst/>
                <a:uLnTx/>
                <a:uFillTx/>
                <a:latin typeface="宋体" pitchFamily="2" charset="-122"/>
              </a:rPr>
              <a:t>强硬的态度</a:t>
            </a:r>
          </a:p>
          <a:p>
            <a:pPr marL="228600" marR="0" lvl="0" indent="-227013" defTabSz="914400" eaLnBrk="0" fontAlgn="base" latinLnBrk="0" hangingPunct="0">
              <a:lnSpc>
                <a:spcPct val="95000"/>
              </a:lnSpc>
              <a:spcBef>
                <a:spcPct val="15000"/>
              </a:spcBef>
              <a:spcAft>
                <a:spcPct val="0"/>
              </a:spcAft>
              <a:buClrTx/>
              <a:buSzTx/>
              <a:buFontTx/>
              <a:buNone/>
              <a:tabLst/>
              <a:defRPr/>
            </a:pPr>
            <a:r>
              <a:rPr kumimoji="0" lang="en-US" altLang="zh-CN" sz="2800" b="0" i="1" u="none" strike="noStrike" kern="0" cap="none" spc="0" normalizeH="0" baseline="0" noProof="0" dirty="0" smtClean="0">
                <a:ln>
                  <a:noFill/>
                </a:ln>
                <a:solidFill>
                  <a:prstClr val="black"/>
                </a:solidFill>
                <a:effectLst/>
                <a:uLnTx/>
                <a:uFillTx/>
              </a:rPr>
              <a:t>e.g</a:t>
            </a:r>
            <a:r>
              <a:rPr kumimoji="0" lang="en-US" altLang="zh-CN" sz="2800" b="0" i="0" u="none" strike="noStrike" kern="0" cap="none" spc="0" normalizeH="0" baseline="0" noProof="0" dirty="0" smtClean="0">
                <a:ln>
                  <a:noFill/>
                </a:ln>
                <a:solidFill>
                  <a:prstClr val="black"/>
                </a:solidFill>
                <a:effectLst/>
                <a:uLnTx/>
                <a:uFillTx/>
              </a:rPr>
              <a:t>.</a:t>
            </a:r>
          </a:p>
          <a:p>
            <a:pPr marL="452438" marR="0" lvl="0" indent="-452438" algn="just" defTabSz="914400" eaLnBrk="0" fontAlgn="base" latinLnBrk="0" hangingPunct="0">
              <a:lnSpc>
                <a:spcPct val="95000"/>
              </a:lnSpc>
              <a:spcBef>
                <a:spcPct val="15000"/>
              </a:spcBef>
              <a:spcAft>
                <a:spcPct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rPr>
              <a:t>1. The president </a:t>
            </a:r>
            <a:r>
              <a:rPr kumimoji="0" lang="en-US" altLang="zh-CN" sz="2800" b="1" i="0" u="none" strike="noStrike" kern="0" cap="none" spc="0" normalizeH="0" baseline="0" noProof="0" dirty="0" smtClean="0">
                <a:ln>
                  <a:noFill/>
                </a:ln>
                <a:solidFill>
                  <a:prstClr val="black"/>
                </a:solidFill>
                <a:effectLst/>
                <a:uLnTx/>
                <a:uFillTx/>
              </a:rPr>
              <a:t>took a very soft/hard line </a:t>
            </a:r>
            <a:r>
              <a:rPr kumimoji="0" lang="en-US" altLang="zh-CN" sz="2800" b="0" i="0" u="none" strike="noStrike" kern="0" cap="none" spc="0" normalizeH="0" baseline="0" noProof="0" dirty="0" smtClean="0">
                <a:ln>
                  <a:noFill/>
                </a:ln>
                <a:solidFill>
                  <a:prstClr val="black"/>
                </a:solidFill>
                <a:effectLst/>
                <a:uLnTx/>
                <a:uFillTx/>
              </a:rPr>
              <a:t>against radicalism.</a:t>
            </a:r>
          </a:p>
          <a:p>
            <a:pPr marL="228600" marR="0" lvl="0" indent="-227013" defTabSz="914400" eaLnBrk="0" fontAlgn="base" latinLnBrk="0" hangingPunct="0">
              <a:lnSpc>
                <a:spcPct val="95000"/>
              </a:lnSpc>
              <a:spcBef>
                <a:spcPct val="15000"/>
              </a:spcBef>
              <a:spcAft>
                <a:spcPct val="0"/>
              </a:spcAft>
              <a:buClrTx/>
              <a:buSzTx/>
              <a:buFontTx/>
              <a:buNone/>
              <a:tabLst/>
              <a:defRPr/>
            </a:pPr>
            <a:r>
              <a:rPr kumimoji="0" lang="zh-CN" altLang="en-US" sz="2400" b="0" i="0" u="none" strike="noStrike" kern="0" cap="none" spc="0" normalizeH="0" baseline="0" noProof="0" dirty="0" smtClean="0">
                <a:ln>
                  <a:noFill/>
                </a:ln>
                <a:solidFill>
                  <a:srgbClr val="0563C1"/>
                </a:solidFill>
                <a:effectLst/>
                <a:uLnTx/>
                <a:uFillTx/>
              </a:rPr>
              <a:t>       总统采取温和</a:t>
            </a:r>
            <a:r>
              <a:rPr kumimoji="0" lang="en-US" altLang="zh-CN" sz="2400" b="0" i="0" u="none" strike="noStrike" kern="0" cap="none" spc="0" normalizeH="0" baseline="0" noProof="0" dirty="0" smtClean="0">
                <a:ln>
                  <a:noFill/>
                </a:ln>
                <a:solidFill>
                  <a:srgbClr val="0563C1"/>
                </a:solidFill>
                <a:effectLst/>
                <a:uLnTx/>
                <a:uFillTx/>
                <a:latin typeface="宋体" pitchFamily="2" charset="-122"/>
              </a:rPr>
              <a:t>/</a:t>
            </a:r>
            <a:r>
              <a:rPr kumimoji="0" lang="zh-CN" altLang="en-US" sz="2400" b="0" i="0" u="none" strike="noStrike" kern="0" cap="none" spc="0" normalizeH="0" baseline="0" noProof="0" dirty="0" smtClean="0">
                <a:ln>
                  <a:noFill/>
                </a:ln>
                <a:solidFill>
                  <a:srgbClr val="0563C1"/>
                </a:solidFill>
                <a:effectLst/>
                <a:uLnTx/>
                <a:uFillTx/>
              </a:rPr>
              <a:t>强硬的反激进主义政策。</a:t>
            </a:r>
          </a:p>
          <a:p>
            <a:pPr marL="361950" marR="0" lvl="0" indent="-361950" algn="just" defTabSz="914400" eaLnBrk="0" fontAlgn="base" latinLnBrk="0" hangingPunct="0">
              <a:lnSpc>
                <a:spcPct val="95000"/>
              </a:lnSpc>
              <a:spcBef>
                <a:spcPct val="15000"/>
              </a:spcBef>
              <a:spcAft>
                <a:spcPct val="0"/>
              </a:spcAft>
              <a:buClrTx/>
              <a:buSzTx/>
              <a:buFontTx/>
              <a:buNone/>
              <a:tabLst/>
              <a:defRPr/>
            </a:pPr>
            <a:r>
              <a:rPr kumimoji="0" lang="en-US" altLang="zh-CN" sz="2800" b="0" i="0" u="none" strike="noStrike" kern="0" cap="none" spc="0" normalizeH="0" baseline="0" noProof="0" dirty="0" smtClean="0">
                <a:ln>
                  <a:noFill/>
                </a:ln>
                <a:solidFill>
                  <a:prstClr val="black"/>
                </a:solidFill>
                <a:effectLst/>
                <a:uLnTx/>
                <a:uFillTx/>
              </a:rPr>
              <a:t>2. The delegation is under pressure from US companies to </a:t>
            </a:r>
            <a:r>
              <a:rPr kumimoji="0" lang="en-US" altLang="zh-CN" sz="2800" b="1" i="0" u="none" strike="noStrike" kern="0" cap="none" spc="0" normalizeH="0" baseline="0" noProof="0" dirty="0" smtClean="0">
                <a:ln>
                  <a:noFill/>
                </a:ln>
                <a:solidFill>
                  <a:prstClr val="black"/>
                </a:solidFill>
                <a:effectLst/>
                <a:uLnTx/>
                <a:uFillTx/>
              </a:rPr>
              <a:t>take a hard line</a:t>
            </a:r>
            <a:r>
              <a:rPr kumimoji="0" lang="en-US" altLang="zh-CN" sz="2800" b="0" i="0" u="none" strike="noStrike" kern="0" cap="none" spc="0" normalizeH="0" baseline="0" noProof="0" dirty="0" smtClean="0">
                <a:ln>
                  <a:noFill/>
                </a:ln>
                <a:solidFill>
                  <a:prstClr val="black"/>
                </a:solidFill>
                <a:effectLst/>
                <a:uLnTx/>
                <a:uFillTx/>
              </a:rPr>
              <a:t> with the country over the value of its currency and market access.  </a:t>
            </a:r>
          </a:p>
          <a:p>
            <a:pPr marL="452438" marR="0" lvl="0" indent="-450850" algn="just" defTabSz="914400" eaLnBrk="0" fontAlgn="base" latinLnBrk="0" hangingPunct="0">
              <a:lnSpc>
                <a:spcPct val="95000"/>
              </a:lnSpc>
              <a:spcBef>
                <a:spcPct val="15000"/>
              </a:spcBef>
              <a:spcAft>
                <a:spcPct val="0"/>
              </a:spcAft>
              <a:buClrTx/>
              <a:buSzTx/>
              <a:buFontTx/>
              <a:buNone/>
              <a:tabLst/>
              <a:defRPr/>
            </a:pPr>
            <a:r>
              <a:rPr kumimoji="0" lang="zh-CN" altLang="en-US" sz="2400" b="0" i="0" u="none" strike="noStrike" kern="0" cap="none" spc="0" normalizeH="0" baseline="0" noProof="0" dirty="0" smtClean="0">
                <a:ln>
                  <a:noFill/>
                </a:ln>
                <a:solidFill>
                  <a:srgbClr val="0563C1"/>
                </a:solidFill>
                <a:effectLst/>
                <a:uLnTx/>
                <a:uFillTx/>
                <a:latin typeface="宋体" pitchFamily="2" charset="-122"/>
              </a:rPr>
              <a:t>   美国企业界向代表团施压，希望美国在该国货币汇率和市场准入方面对中国采取强硬路线。 </a:t>
            </a:r>
          </a:p>
        </p:txBody>
      </p:sp>
    </p:spTree>
    <p:extLst>
      <p:ext uri="{BB962C8B-B14F-4D97-AF65-F5344CB8AC3E}">
        <p14:creationId xmlns:p14="http://schemas.microsoft.com/office/powerpoint/2010/main" val="3694820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95536" y="1597429"/>
            <a:ext cx="8280920" cy="3600986"/>
          </a:xfrm>
          <a:prstGeom prst="rect">
            <a:avLst/>
          </a:prstGeom>
        </p:spPr>
        <p:txBody>
          <a:bodyPr wrap="square">
            <a:spAutoFit/>
          </a:bodyPr>
          <a:lstStyle/>
          <a:p>
            <a:pPr marL="361950" indent="-361950" algn="just">
              <a:lnSpc>
                <a:spcPct val="100000"/>
              </a:lnSpc>
              <a:buFont typeface="Arial" pitchFamily="34" charset="0"/>
              <a:buNone/>
            </a:pPr>
            <a:r>
              <a:rPr lang="en-US" altLang="zh-CN" sz="3200" b="1" dirty="0"/>
              <a:t>if nothing else</a:t>
            </a:r>
            <a:r>
              <a:rPr lang="en-US" altLang="zh-CN" sz="2800" b="1" dirty="0"/>
              <a:t>: </a:t>
            </a:r>
            <a:r>
              <a:rPr lang="en-US" altLang="zh-CN" sz="2800" dirty="0"/>
              <a:t> used for mentioning what you think may be the only good aspect of </a:t>
            </a:r>
            <a:r>
              <a:rPr lang="en-US" altLang="zh-CN" sz="2800" dirty="0" err="1"/>
              <a:t>sth</a:t>
            </a:r>
            <a:r>
              <a:rPr lang="en-US" altLang="zh-CN" sz="2800" dirty="0"/>
              <a:t>. or the only good reason for doing </a:t>
            </a:r>
            <a:r>
              <a:rPr lang="en-US" altLang="zh-CN" sz="2800" dirty="0" err="1"/>
              <a:t>sth</a:t>
            </a:r>
            <a:r>
              <a:rPr lang="en-US" altLang="zh-CN" sz="2800" dirty="0" smtClean="0"/>
              <a:t>.  </a:t>
            </a:r>
            <a:r>
              <a:rPr lang="zh-CN" altLang="en-US" sz="2800" dirty="0" smtClean="0">
                <a:solidFill>
                  <a:srgbClr val="0000FF"/>
                </a:solidFill>
              </a:rPr>
              <a:t>如果</a:t>
            </a:r>
            <a:r>
              <a:rPr lang="zh-CN" altLang="en-US" sz="2800" dirty="0">
                <a:solidFill>
                  <a:srgbClr val="0000FF"/>
                </a:solidFill>
              </a:rPr>
              <a:t>没有意外；撇开其他不</a:t>
            </a:r>
            <a:r>
              <a:rPr lang="zh-CN" altLang="en-US" sz="2800" dirty="0" smtClean="0">
                <a:solidFill>
                  <a:srgbClr val="0000FF"/>
                </a:solidFill>
              </a:rPr>
              <a:t>谈</a:t>
            </a:r>
            <a:r>
              <a:rPr lang="en-US" altLang="zh-CN" sz="2800" dirty="0" smtClean="0">
                <a:solidFill>
                  <a:srgbClr val="0000FF"/>
                </a:solidFill>
              </a:rPr>
              <a:t>;</a:t>
            </a:r>
            <a:r>
              <a:rPr lang="en-US" altLang="zh-CN" sz="2800" dirty="0" smtClean="0"/>
              <a:t> </a:t>
            </a:r>
            <a:r>
              <a:rPr lang="zh-CN" altLang="en-US" sz="2800" dirty="0" smtClean="0">
                <a:solidFill>
                  <a:schemeClr val="hlink"/>
                </a:solidFill>
              </a:rPr>
              <a:t>至少</a:t>
            </a:r>
            <a:endParaRPr lang="zh-CN" altLang="en-US" sz="2800" dirty="0">
              <a:solidFill>
                <a:schemeClr val="hlink"/>
              </a:solidFill>
            </a:endParaRPr>
          </a:p>
          <a:p>
            <a:pPr>
              <a:lnSpc>
                <a:spcPct val="100000"/>
              </a:lnSpc>
              <a:buFont typeface="Arial" pitchFamily="34" charset="0"/>
              <a:buNone/>
            </a:pPr>
            <a:r>
              <a:rPr lang="en-US" altLang="zh-CN" sz="2800" i="1" dirty="0"/>
              <a:t>e.g</a:t>
            </a:r>
            <a:r>
              <a:rPr lang="en-US" altLang="zh-CN" sz="2800" dirty="0"/>
              <a:t>.</a:t>
            </a:r>
          </a:p>
          <a:p>
            <a:pPr marL="361950" indent="-361950" algn="just">
              <a:lnSpc>
                <a:spcPct val="100000"/>
              </a:lnSpc>
            </a:pPr>
            <a:r>
              <a:rPr lang="en-US" altLang="zh-CN" sz="2800" dirty="0" smtClean="0"/>
              <a:t>    Music </a:t>
            </a:r>
            <a:r>
              <a:rPr lang="en-US" altLang="zh-CN" sz="2800" dirty="0"/>
              <a:t>taste can often say a lot about a person’s </a:t>
            </a:r>
            <a:r>
              <a:rPr lang="en-US" altLang="zh-CN" sz="2800" dirty="0" smtClean="0"/>
              <a:t> outlook </a:t>
            </a:r>
            <a:r>
              <a:rPr lang="en-US" altLang="zh-CN" sz="2800" dirty="0"/>
              <a:t>on life and </a:t>
            </a:r>
            <a:r>
              <a:rPr lang="en-US" altLang="zh-CN" sz="2800" b="1" dirty="0"/>
              <a:t>if nothing else</a:t>
            </a:r>
            <a:r>
              <a:rPr lang="en-US" altLang="zh-CN" sz="2800" dirty="0"/>
              <a:t>, it’s an excellent conversation starter</a:t>
            </a:r>
            <a:r>
              <a:rPr lang="en-US" altLang="zh-CN" sz="2800" dirty="0" smtClean="0"/>
              <a:t>.</a:t>
            </a:r>
          </a:p>
        </p:txBody>
      </p:sp>
      <p:pic>
        <p:nvPicPr>
          <p:cNvPr id="3" name="图片 2">
            <a:hlinkClick r:id="rId3" action="ppaction://hlinksldjump"/>
          </p:cNvPr>
          <p:cNvPicPr>
            <a:picLocks noChangeAspect="1"/>
          </p:cNvPicPr>
          <p:nvPr/>
        </p:nvPicPr>
        <p:blipFill>
          <a:blip r:embed="rId4"/>
          <a:stretch>
            <a:fillRect/>
          </a:stretch>
        </p:blipFill>
        <p:spPr>
          <a:xfrm>
            <a:off x="6444208" y="4653136"/>
            <a:ext cx="2699792" cy="2454572"/>
          </a:xfrm>
          <a:prstGeom prst="rect">
            <a:avLst/>
          </a:prstGeom>
        </p:spPr>
      </p:pic>
      <p:sp>
        <p:nvSpPr>
          <p:cNvPr id="4" name="矩形 3"/>
          <p:cNvSpPr/>
          <p:nvPr/>
        </p:nvSpPr>
        <p:spPr>
          <a:xfrm>
            <a:off x="755576" y="5151609"/>
            <a:ext cx="5832648" cy="1384995"/>
          </a:xfrm>
          <a:prstGeom prst="rect">
            <a:avLst/>
          </a:prstGeom>
        </p:spPr>
        <p:txBody>
          <a:bodyPr wrap="square">
            <a:spAutoFit/>
          </a:bodyPr>
          <a:lstStyle/>
          <a:p>
            <a:r>
              <a:rPr lang="en-US" altLang="zh-CN" sz="2800" b="1" dirty="0"/>
              <a:t>If nothing else</a:t>
            </a:r>
            <a:r>
              <a:rPr lang="en-US" altLang="zh-CN" sz="2800" dirty="0"/>
              <a:t>, this awful report helps to solve a number of lingering mysteries concerning the crisis.</a:t>
            </a:r>
          </a:p>
        </p:txBody>
      </p:sp>
    </p:spTree>
    <p:extLst>
      <p:ext uri="{BB962C8B-B14F-4D97-AF65-F5344CB8AC3E}">
        <p14:creationId xmlns:p14="http://schemas.microsoft.com/office/powerpoint/2010/main" val="2885986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9552" y="1604272"/>
            <a:ext cx="8136904" cy="4893647"/>
          </a:xfrm>
          <a:prstGeom prst="rect">
            <a:avLst/>
          </a:prstGeom>
        </p:spPr>
        <p:txBody>
          <a:bodyPr wrap="square">
            <a:spAutoFit/>
          </a:bodyPr>
          <a:lstStyle/>
          <a:p>
            <a:r>
              <a:rPr lang="en-US" altLang="zh-CN" sz="3200" b="1" dirty="0"/>
              <a:t>strike the right note</a:t>
            </a:r>
            <a:r>
              <a:rPr lang="en-US" altLang="zh-CN" sz="2800" dirty="0"/>
              <a:t>: to say or do what is especially appropriate  </a:t>
            </a:r>
            <a:r>
              <a:rPr lang="zh-CN" altLang="en-US" sz="2800" dirty="0">
                <a:solidFill>
                  <a:srgbClr val="0000FF"/>
                </a:solidFill>
              </a:rPr>
              <a:t>说话说到点子上；做事做得恰到好处</a:t>
            </a:r>
          </a:p>
          <a:p>
            <a:endParaRPr lang="en-US" altLang="zh-CN" sz="2800" i="1" dirty="0" smtClean="0"/>
          </a:p>
          <a:p>
            <a:r>
              <a:rPr lang="en-US" altLang="zh-CN" sz="2800" i="1" dirty="0" smtClean="0"/>
              <a:t>e.g</a:t>
            </a:r>
            <a:r>
              <a:rPr lang="en-US" altLang="zh-CN" sz="2800" i="1" dirty="0"/>
              <a:t>. </a:t>
            </a:r>
          </a:p>
          <a:p>
            <a:r>
              <a:rPr lang="en-US" altLang="zh-CN" sz="2800" dirty="0"/>
              <a:t>1. Her speech appeared to </a:t>
            </a:r>
            <a:r>
              <a:rPr lang="en-US" altLang="zh-CN" sz="2800" b="1" dirty="0"/>
              <a:t>strike</a:t>
            </a:r>
            <a:r>
              <a:rPr lang="en-US" altLang="zh-CN" sz="2800" dirty="0"/>
              <a:t> exactly </a:t>
            </a:r>
            <a:r>
              <a:rPr lang="en-US" altLang="zh-CN" sz="2800" b="1" dirty="0"/>
              <a:t>the right note</a:t>
            </a:r>
            <a:r>
              <a:rPr lang="en-US" altLang="zh-CN" sz="2800" dirty="0"/>
              <a:t>.</a:t>
            </a:r>
          </a:p>
          <a:p>
            <a:r>
              <a:rPr lang="zh-CN" altLang="en-US" sz="2800" dirty="0" smtClean="0"/>
              <a:t>     </a:t>
            </a:r>
            <a:r>
              <a:rPr lang="zh-CN" altLang="en-US" sz="2800" dirty="0" smtClean="0">
                <a:solidFill>
                  <a:srgbClr val="0000FF"/>
                </a:solidFill>
              </a:rPr>
              <a:t>她</a:t>
            </a:r>
            <a:r>
              <a:rPr lang="zh-CN" altLang="en-US" sz="2800" dirty="0">
                <a:solidFill>
                  <a:srgbClr val="0000FF"/>
                </a:solidFill>
              </a:rPr>
              <a:t>的演说看来说到了点子上。</a:t>
            </a:r>
          </a:p>
          <a:p>
            <a:pPr marL="361950" indent="-361950"/>
            <a:r>
              <a:rPr lang="en-US" altLang="zh-CN" sz="2800" dirty="0"/>
              <a:t>2. The headmaster had failed to </a:t>
            </a:r>
            <a:r>
              <a:rPr lang="en-US" altLang="zh-CN" sz="2800" b="1" dirty="0"/>
              <a:t>strike the right note </a:t>
            </a:r>
            <a:r>
              <a:rPr lang="en-US" altLang="zh-CN" sz="2800" dirty="0"/>
              <a:t>in his speech on discipline and the pupils continued to behave in their own way.  </a:t>
            </a:r>
          </a:p>
          <a:p>
            <a:pPr marL="361950" indent="-90488"/>
            <a:r>
              <a:rPr lang="zh-CN" altLang="en-US" sz="2800" dirty="0" smtClean="0"/>
              <a:t> </a:t>
            </a:r>
            <a:r>
              <a:rPr lang="zh-CN" altLang="en-US" sz="2800" dirty="0" smtClean="0">
                <a:solidFill>
                  <a:srgbClr val="0000FF"/>
                </a:solidFill>
              </a:rPr>
              <a:t>校长</a:t>
            </a:r>
            <a:r>
              <a:rPr lang="zh-CN" altLang="en-US" sz="2800" dirty="0">
                <a:solidFill>
                  <a:srgbClr val="0000FF"/>
                </a:solidFill>
              </a:rPr>
              <a:t>有关纪律的讲话并没奏效，小学生们还是</a:t>
            </a:r>
            <a:r>
              <a:rPr lang="zh-CN" altLang="en-US" sz="2800" dirty="0" smtClean="0">
                <a:solidFill>
                  <a:srgbClr val="0000FF"/>
                </a:solidFill>
              </a:rPr>
              <a:t>我  行</a:t>
            </a:r>
            <a:r>
              <a:rPr lang="zh-CN" altLang="en-US" sz="2800" dirty="0">
                <a:solidFill>
                  <a:srgbClr val="0000FF"/>
                </a:solidFill>
              </a:rPr>
              <a:t>我素。</a:t>
            </a:r>
            <a:r>
              <a:rPr lang="zh-CN" altLang="en-US" sz="2800" dirty="0"/>
              <a:t> </a:t>
            </a:r>
          </a:p>
        </p:txBody>
      </p:sp>
    </p:spTree>
    <p:extLst>
      <p:ext uri="{BB962C8B-B14F-4D97-AF65-F5344CB8AC3E}">
        <p14:creationId xmlns:p14="http://schemas.microsoft.com/office/powerpoint/2010/main" val="4234640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60304" y="1700808"/>
            <a:ext cx="8333190" cy="4462760"/>
          </a:xfrm>
          <a:prstGeom prst="rect">
            <a:avLst/>
          </a:prstGeom>
        </p:spPr>
        <p:txBody>
          <a:bodyPr wrap="square">
            <a:spAutoFit/>
          </a:bodyPr>
          <a:lstStyle/>
          <a:p>
            <a:pPr algn="just">
              <a:lnSpc>
                <a:spcPct val="100000"/>
              </a:lnSpc>
              <a:buFont typeface="Arial" pitchFamily="34" charset="0"/>
              <a:buNone/>
            </a:pPr>
            <a:r>
              <a:rPr lang="en-US" altLang="zh-CN" sz="3200" b="1" dirty="0"/>
              <a:t>talk through</a:t>
            </a:r>
            <a:r>
              <a:rPr lang="en-US" altLang="zh-CN" sz="2800" b="1" dirty="0"/>
              <a:t>:</a:t>
            </a:r>
            <a:r>
              <a:rPr lang="en-US" altLang="zh-CN" sz="2800" dirty="0"/>
              <a:t>  to discuss a plan or a situation in a detailed way  </a:t>
            </a:r>
            <a:r>
              <a:rPr lang="zh-CN" altLang="en-US" sz="2800" dirty="0">
                <a:solidFill>
                  <a:schemeClr val="hlink"/>
                </a:solidFill>
              </a:rPr>
              <a:t>详细讨论</a:t>
            </a:r>
          </a:p>
          <a:p>
            <a:pPr>
              <a:lnSpc>
                <a:spcPct val="100000"/>
              </a:lnSpc>
              <a:buFont typeface="Arial" pitchFamily="34" charset="0"/>
              <a:buNone/>
            </a:pPr>
            <a:endParaRPr lang="en-US" altLang="zh-CN" sz="2800" i="1" dirty="0" smtClean="0"/>
          </a:p>
          <a:p>
            <a:pPr>
              <a:lnSpc>
                <a:spcPct val="100000"/>
              </a:lnSpc>
              <a:buFont typeface="Arial" pitchFamily="34" charset="0"/>
              <a:buNone/>
            </a:pPr>
            <a:r>
              <a:rPr lang="en-US" altLang="zh-CN" sz="2800" i="1" dirty="0" smtClean="0"/>
              <a:t>e.g</a:t>
            </a:r>
            <a:r>
              <a:rPr lang="en-US" altLang="zh-CN" sz="2800" i="1" dirty="0"/>
              <a:t>.</a:t>
            </a:r>
          </a:p>
          <a:p>
            <a:pPr marL="1587" indent="0">
              <a:lnSpc>
                <a:spcPct val="100000"/>
              </a:lnSpc>
              <a:buNone/>
            </a:pPr>
            <a:r>
              <a:rPr lang="en-US" altLang="zh-CN" sz="2800" dirty="0"/>
              <a:t>1. He had to </a:t>
            </a:r>
            <a:r>
              <a:rPr lang="en-US" altLang="zh-CN" sz="2800" b="1" dirty="0"/>
              <a:t>talk</a:t>
            </a:r>
            <a:r>
              <a:rPr lang="en-US" altLang="zh-CN" sz="2800" dirty="0"/>
              <a:t> it </a:t>
            </a:r>
            <a:r>
              <a:rPr lang="en-US" altLang="zh-CN" sz="2800" b="1" dirty="0"/>
              <a:t>through</a:t>
            </a:r>
            <a:r>
              <a:rPr lang="en-US" altLang="zh-CN" sz="2800" dirty="0"/>
              <a:t> with his wife. </a:t>
            </a:r>
          </a:p>
          <a:p>
            <a:pPr marL="361950" indent="-361950" algn="just">
              <a:lnSpc>
                <a:spcPct val="100000"/>
              </a:lnSpc>
              <a:buNone/>
            </a:pPr>
            <a:r>
              <a:rPr lang="en-US" altLang="zh-CN" sz="2800" dirty="0" smtClean="0"/>
              <a:t>2</a:t>
            </a:r>
            <a:r>
              <a:rPr lang="en-US" altLang="zh-CN" sz="2800" dirty="0"/>
              <a:t>. </a:t>
            </a:r>
            <a:r>
              <a:rPr lang="en-US" altLang="zh-CN" sz="2800" dirty="0" smtClean="0"/>
              <a:t>He came </a:t>
            </a:r>
            <a:r>
              <a:rPr lang="en-US" altLang="zh-CN" sz="2800" dirty="0"/>
              <a:t>into my office recently, as have many of the </a:t>
            </a:r>
            <a:r>
              <a:rPr lang="en-US" altLang="zh-CN" sz="2800" dirty="0" smtClean="0"/>
              <a:t> grown </a:t>
            </a:r>
            <a:r>
              <a:rPr lang="en-US" altLang="zh-CN" sz="2800" dirty="0"/>
              <a:t>boys I've seen over </a:t>
            </a:r>
            <a:r>
              <a:rPr lang="en-US" altLang="zh-CN" sz="2800" dirty="0" smtClean="0"/>
              <a:t>the years</a:t>
            </a:r>
            <a:r>
              <a:rPr lang="en-US" altLang="zh-CN" sz="2800" dirty="0"/>
              <a:t>, to </a:t>
            </a:r>
            <a:r>
              <a:rPr lang="en-US" altLang="zh-CN" sz="2800" b="1" dirty="0"/>
              <a:t>talk through </a:t>
            </a:r>
            <a:r>
              <a:rPr lang="en-US" altLang="zh-CN" sz="2800" dirty="0"/>
              <a:t>the biggest transition of his life</a:t>
            </a:r>
            <a:r>
              <a:rPr lang="en-US" altLang="zh-CN" sz="2800" dirty="0" smtClean="0"/>
              <a:t>.</a:t>
            </a:r>
          </a:p>
          <a:p>
            <a:pPr marL="361950" indent="-361950" algn="just">
              <a:lnSpc>
                <a:spcPct val="100000"/>
              </a:lnSpc>
              <a:buNone/>
            </a:pPr>
            <a:r>
              <a:rPr lang="en-US" altLang="zh-CN" sz="2800" dirty="0" smtClean="0"/>
              <a:t>3</a:t>
            </a:r>
            <a:r>
              <a:rPr lang="en-US" altLang="zh-CN" sz="2800" dirty="0"/>
              <a:t>. Why don't we </a:t>
            </a:r>
            <a:r>
              <a:rPr lang="en-US" altLang="zh-CN" sz="2800" b="1" dirty="0"/>
              <a:t>talk through </a:t>
            </a:r>
            <a:r>
              <a:rPr lang="en-US" altLang="zh-CN" sz="2800" dirty="0"/>
              <a:t>what we need to do this week before we get into expectations?</a:t>
            </a:r>
            <a:endParaRPr lang="en-US" altLang="zh-CN" sz="2800" dirty="0">
              <a:solidFill>
                <a:schemeClr val="hlink"/>
              </a:solidFill>
            </a:endParaRPr>
          </a:p>
        </p:txBody>
      </p:sp>
    </p:spTree>
    <p:extLst>
      <p:ext uri="{BB962C8B-B14F-4D97-AF65-F5344CB8AC3E}">
        <p14:creationId xmlns:p14="http://schemas.microsoft.com/office/powerpoint/2010/main" val="32751325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anim calcmode="lin" valueType="num">
                                      <p:cBhvr>
                                        <p:cTn id="1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564904"/>
            <a:ext cx="8064896" cy="3744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1763688" y="5301208"/>
            <a:ext cx="6264696" cy="1143000"/>
          </a:xfrm>
          <a:noFill/>
        </p:spPr>
        <p:txBody>
          <a:bodyPr>
            <a:noAutofit/>
          </a:bodyPr>
          <a:lstStyle/>
          <a:p>
            <a:r>
              <a:rPr lang="en-US" altLang="zh-CN" sz="4800" b="1" dirty="0" smtClean="0"/>
              <a:t/>
            </a:r>
            <a:br>
              <a:rPr lang="en-US" altLang="zh-CN" sz="4800" b="1" dirty="0" smtClean="0"/>
            </a:br>
            <a:r>
              <a:rPr lang="en-US" altLang="zh-CN" sz="4800" b="1" dirty="0"/>
              <a:t/>
            </a:r>
            <a:br>
              <a:rPr lang="en-US" altLang="zh-CN" sz="4800" b="1" dirty="0"/>
            </a:br>
            <a:r>
              <a:rPr lang="en-US" altLang="zh-CN" sz="6000" b="1" dirty="0" smtClean="0">
                <a:solidFill>
                  <a:schemeClr val="accent6">
                    <a:lumMod val="20000"/>
                    <a:lumOff val="80000"/>
                  </a:schemeClr>
                </a:solidFill>
              </a:rPr>
              <a:t>Looking for a job</a:t>
            </a:r>
            <a:br>
              <a:rPr lang="en-US" altLang="zh-CN" sz="6000" b="1" dirty="0" smtClean="0">
                <a:solidFill>
                  <a:schemeClr val="accent6">
                    <a:lumMod val="20000"/>
                    <a:lumOff val="80000"/>
                  </a:schemeClr>
                </a:solidFill>
              </a:rPr>
            </a:br>
            <a:r>
              <a:rPr lang="en-US" altLang="zh-CN" sz="6000" b="1" dirty="0">
                <a:solidFill>
                  <a:schemeClr val="accent6">
                    <a:lumMod val="20000"/>
                    <a:lumOff val="80000"/>
                  </a:schemeClr>
                </a:solidFill>
              </a:rPr>
              <a:t/>
            </a:r>
            <a:br>
              <a:rPr lang="en-US" altLang="zh-CN" sz="6000" b="1" dirty="0">
                <a:solidFill>
                  <a:schemeClr val="accent6">
                    <a:lumMod val="20000"/>
                    <a:lumOff val="80000"/>
                  </a:schemeClr>
                </a:solidFill>
              </a:rPr>
            </a:br>
            <a:endParaRPr lang="zh-CN" altLang="en-US" sz="6000" b="1" dirty="0">
              <a:solidFill>
                <a:schemeClr val="accent6">
                  <a:lumMod val="20000"/>
                  <a:lumOff val="80000"/>
                </a:schemeClr>
              </a:solidFill>
            </a:endParaRPr>
          </a:p>
        </p:txBody>
      </p:sp>
      <p:pic>
        <p:nvPicPr>
          <p:cNvPr id="6" name="Picture 2" descr="“graduation”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32656"/>
            <a:ext cx="6096000"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02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43266" y="1772816"/>
            <a:ext cx="8099106" cy="4462760"/>
          </a:xfrm>
          <a:prstGeom prst="rect">
            <a:avLst/>
          </a:prstGeom>
        </p:spPr>
        <p:txBody>
          <a:bodyPr wrap="square">
            <a:spAutoFit/>
          </a:bodyPr>
          <a:lstStyle/>
          <a:p>
            <a:r>
              <a:rPr lang="en-US" altLang="zh-CN" sz="2800" dirty="0" err="1"/>
              <a:t>Cf</a:t>
            </a:r>
            <a:r>
              <a:rPr lang="en-US" altLang="zh-CN" sz="2800" dirty="0"/>
              <a:t>: </a:t>
            </a:r>
            <a:r>
              <a:rPr lang="en-US" altLang="zh-CN" sz="3200" b="1" dirty="0"/>
              <a:t>talk sb. through </a:t>
            </a:r>
            <a:r>
              <a:rPr lang="en-US" altLang="zh-CN" sz="3200" b="1" dirty="0" err="1"/>
              <a:t>sth</a:t>
            </a:r>
            <a:r>
              <a:rPr lang="en-US" altLang="zh-CN" sz="3200" b="1" dirty="0"/>
              <a:t>.: </a:t>
            </a:r>
            <a:r>
              <a:rPr lang="en-US" altLang="zh-CN" sz="2800" dirty="0"/>
              <a:t>to explain </a:t>
            </a:r>
            <a:r>
              <a:rPr lang="en-US" altLang="zh-CN" sz="2800" dirty="0" err="1"/>
              <a:t>sth</a:t>
            </a:r>
            <a:r>
              <a:rPr lang="en-US" altLang="zh-CN" sz="2800" dirty="0"/>
              <a:t>. to sb. in detail so that they understand it  </a:t>
            </a:r>
            <a:r>
              <a:rPr lang="zh-CN" altLang="en-US" sz="2800" dirty="0">
                <a:solidFill>
                  <a:srgbClr val="0000FF"/>
                </a:solidFill>
              </a:rPr>
              <a:t>给某人详细解释</a:t>
            </a:r>
          </a:p>
          <a:p>
            <a:endParaRPr lang="en-US" altLang="zh-CN" sz="2800" dirty="0" smtClean="0"/>
          </a:p>
          <a:p>
            <a:r>
              <a:rPr lang="en-US" altLang="zh-CN" sz="2800" i="1" dirty="0" smtClean="0"/>
              <a:t>e.g</a:t>
            </a:r>
            <a:r>
              <a:rPr lang="en-US" altLang="zh-CN" sz="2800" i="1" dirty="0"/>
              <a:t>.</a:t>
            </a:r>
          </a:p>
          <a:p>
            <a:pPr marL="361950" indent="-361950"/>
            <a:r>
              <a:rPr lang="en-US" altLang="zh-CN" sz="2800" dirty="0"/>
              <a:t>1. The technical support staff will </a:t>
            </a:r>
            <a:r>
              <a:rPr lang="en-US" altLang="zh-CN" sz="2800" b="1" dirty="0"/>
              <a:t>talk</a:t>
            </a:r>
            <a:r>
              <a:rPr lang="en-US" altLang="zh-CN" sz="2800" dirty="0"/>
              <a:t> you </a:t>
            </a:r>
            <a:r>
              <a:rPr lang="en-US" altLang="zh-CN" sz="2800" b="1" dirty="0"/>
              <a:t>through</a:t>
            </a:r>
            <a:r>
              <a:rPr lang="en-US" altLang="zh-CN" sz="2800" dirty="0"/>
              <a:t> any difficulties you have with the software.</a:t>
            </a:r>
          </a:p>
          <a:p>
            <a:pPr marL="361950" indent="-361950"/>
            <a:r>
              <a:rPr lang="zh-CN" altLang="en-US" sz="2800" dirty="0" smtClean="0"/>
              <a:t>    </a:t>
            </a:r>
            <a:r>
              <a:rPr lang="zh-CN" altLang="en-US" sz="2800" dirty="0" smtClean="0">
                <a:solidFill>
                  <a:srgbClr val="0000FF"/>
                </a:solidFill>
              </a:rPr>
              <a:t>技术</a:t>
            </a:r>
            <a:r>
              <a:rPr lang="zh-CN" altLang="en-US" sz="2800" dirty="0">
                <a:solidFill>
                  <a:srgbClr val="0000FF"/>
                </a:solidFill>
              </a:rPr>
              <a:t>支持人员将给你详细讲解使用软件时遇到的困难。</a:t>
            </a:r>
          </a:p>
          <a:p>
            <a:r>
              <a:rPr lang="en-US" altLang="zh-CN" sz="2800" dirty="0"/>
              <a:t>2. I can </a:t>
            </a:r>
            <a:r>
              <a:rPr lang="en-US" altLang="zh-CN" sz="2800" b="1" dirty="0"/>
              <a:t>talk</a:t>
            </a:r>
            <a:r>
              <a:rPr lang="en-US" altLang="zh-CN" sz="2800" dirty="0"/>
              <a:t> you </a:t>
            </a:r>
            <a:r>
              <a:rPr lang="en-US" altLang="zh-CN" sz="2800" b="1" dirty="0"/>
              <a:t>through</a:t>
            </a:r>
            <a:r>
              <a:rPr lang="en-US" altLang="zh-CN" sz="2800" dirty="0"/>
              <a:t> the application form.</a:t>
            </a:r>
          </a:p>
          <a:p>
            <a:r>
              <a:rPr lang="zh-CN" altLang="en-US" sz="2800" dirty="0" smtClean="0"/>
              <a:t>    </a:t>
            </a:r>
            <a:r>
              <a:rPr lang="zh-CN" altLang="en-US" sz="2800" dirty="0" smtClean="0">
                <a:solidFill>
                  <a:srgbClr val="0000FF"/>
                </a:solidFill>
              </a:rPr>
              <a:t>我</a:t>
            </a:r>
            <a:r>
              <a:rPr lang="zh-CN" altLang="en-US" sz="2800" dirty="0">
                <a:solidFill>
                  <a:srgbClr val="0000FF"/>
                </a:solidFill>
              </a:rPr>
              <a:t>可以详细告诉你如何填写申请表。</a:t>
            </a:r>
          </a:p>
        </p:txBody>
      </p:sp>
    </p:spTree>
    <p:extLst>
      <p:ext uri="{BB962C8B-B14F-4D97-AF65-F5344CB8AC3E}">
        <p14:creationId xmlns:p14="http://schemas.microsoft.com/office/powerpoint/2010/main" val="296525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Words &amp; Expressions</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内容占位符 1"/>
          <p:cNvSpPr>
            <a:spLocks noGrp="1"/>
          </p:cNvSpPr>
          <p:nvPr/>
        </p:nvSpPr>
        <p:spPr bwMode="auto">
          <a:xfrm>
            <a:off x="467544" y="1787828"/>
            <a:ext cx="8311331" cy="5999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7013"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7013"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7013"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7013"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just">
              <a:lnSpc>
                <a:spcPct val="100000"/>
              </a:lnSpc>
              <a:buFont typeface="Arial" pitchFamily="34" charset="0"/>
              <a:buNone/>
            </a:pPr>
            <a:r>
              <a:rPr lang="en-US" altLang="zh-CN" sz="3200" b="1" dirty="0" smtClean="0"/>
              <a:t>go for sb./</a:t>
            </a:r>
            <a:r>
              <a:rPr lang="en-US" altLang="zh-CN" sz="3200" b="1" dirty="0" err="1" smtClean="0"/>
              <a:t>sth</a:t>
            </a:r>
            <a:r>
              <a:rPr lang="en-US" altLang="zh-CN" sz="3200" b="1" dirty="0" smtClean="0"/>
              <a:t>.: </a:t>
            </a:r>
            <a:r>
              <a:rPr lang="en-US" altLang="zh-CN" sz="3200" dirty="0" smtClean="0"/>
              <a:t> </a:t>
            </a:r>
            <a:r>
              <a:rPr lang="en-US" altLang="zh-CN" dirty="0"/>
              <a:t>to be </a:t>
            </a:r>
            <a:r>
              <a:rPr lang="en-US" altLang="zh-CN" sz="2800" dirty="0" smtClean="0"/>
              <a:t>true or relevant for sb. or </a:t>
            </a:r>
            <a:r>
              <a:rPr lang="en-US" altLang="zh-CN" sz="2800" dirty="0" err="1" smtClean="0"/>
              <a:t>sth</a:t>
            </a:r>
            <a:r>
              <a:rPr lang="en-US" altLang="zh-CN" sz="2800" dirty="0" smtClean="0"/>
              <a:t>.          </a:t>
            </a:r>
            <a:r>
              <a:rPr lang="zh-CN" altLang="en-US" sz="2400" dirty="0" smtClean="0">
                <a:solidFill>
                  <a:schemeClr val="hlink"/>
                </a:solidFill>
              </a:rPr>
              <a:t>适用于</a:t>
            </a:r>
            <a:endParaRPr lang="en-US" altLang="zh-CN" sz="2800" i="1" dirty="0" smtClean="0"/>
          </a:p>
          <a:p>
            <a:pPr>
              <a:lnSpc>
                <a:spcPct val="100000"/>
              </a:lnSpc>
              <a:buFont typeface="Arial" pitchFamily="34" charset="0"/>
              <a:buNone/>
            </a:pPr>
            <a:r>
              <a:rPr lang="en-US" altLang="zh-CN" sz="2800" i="1" dirty="0" smtClean="0"/>
              <a:t>e.g</a:t>
            </a:r>
            <a:r>
              <a:rPr lang="en-US" altLang="zh-CN" sz="2800" dirty="0" smtClean="0"/>
              <a:t>.</a:t>
            </a:r>
          </a:p>
          <a:p>
            <a:pPr marL="361950" indent="-361950" algn="just">
              <a:lnSpc>
                <a:spcPct val="100000"/>
              </a:lnSpc>
              <a:buNone/>
            </a:pPr>
            <a:r>
              <a:rPr lang="en-US" altLang="zh-CN" sz="2800" dirty="0" smtClean="0"/>
              <a:t>1. We expect you boys to behave yourselves, and the same </a:t>
            </a:r>
            <a:r>
              <a:rPr lang="en-US" altLang="zh-CN" sz="2800" b="1" dirty="0" smtClean="0"/>
              <a:t>goes for </a:t>
            </a:r>
            <a:r>
              <a:rPr lang="en-US" altLang="zh-CN" sz="2800" dirty="0" smtClean="0"/>
              <a:t>the girls.</a:t>
            </a:r>
          </a:p>
          <a:p>
            <a:pPr>
              <a:lnSpc>
                <a:spcPct val="100000"/>
              </a:lnSpc>
              <a:buFont typeface="Arial" pitchFamily="34" charset="0"/>
              <a:buNone/>
            </a:pPr>
            <a:r>
              <a:rPr lang="zh-CN" altLang="en-US" sz="2400" dirty="0" smtClean="0">
                <a:solidFill>
                  <a:schemeClr val="hlink"/>
                </a:solidFill>
              </a:rPr>
              <a:t>      我们希望你们男孩子规规矩矩，当然对女孩也希望如此。</a:t>
            </a:r>
            <a:endParaRPr lang="zh-CN" altLang="en-US" sz="2800" dirty="0" smtClean="0"/>
          </a:p>
          <a:p>
            <a:pPr marL="361950" indent="-361950">
              <a:lnSpc>
                <a:spcPct val="100000"/>
              </a:lnSpc>
              <a:buNone/>
            </a:pPr>
            <a:r>
              <a:rPr lang="en-US" altLang="zh-CN" sz="2800" dirty="0" smtClean="0"/>
              <a:t>2. </a:t>
            </a:r>
            <a:r>
              <a:rPr lang="en-US" altLang="zh-CN" dirty="0"/>
              <a:t>It is illegal to </a:t>
            </a:r>
            <a:r>
              <a:rPr lang="en-US" altLang="zh-CN" dirty="0" err="1"/>
              <a:t>dishonour</a:t>
            </a:r>
            <a:r>
              <a:rPr lang="en-US" altLang="zh-CN" dirty="0"/>
              <a:t> reservations; that </a:t>
            </a:r>
            <a:r>
              <a:rPr lang="en-US" altLang="zh-CN" b="1" dirty="0"/>
              <a:t>goes for </a:t>
            </a:r>
            <a:r>
              <a:rPr lang="en-US" altLang="zh-CN" dirty="0"/>
              <a:t>restaurants as well as customers</a:t>
            </a:r>
            <a:r>
              <a:rPr lang="en-US" altLang="zh-CN" dirty="0" smtClean="0"/>
              <a:t>.</a:t>
            </a:r>
          </a:p>
          <a:p>
            <a:pPr marL="1587" indent="0">
              <a:lnSpc>
                <a:spcPct val="100000"/>
              </a:lnSpc>
              <a:buNone/>
            </a:pPr>
            <a:r>
              <a:rPr lang="zh-CN" altLang="en-US" sz="2400" dirty="0" smtClean="0">
                <a:solidFill>
                  <a:schemeClr val="hlink"/>
                </a:solidFill>
              </a:rPr>
              <a:t>     拒付预订</a:t>
            </a:r>
            <a:r>
              <a:rPr lang="zh-CN" altLang="en-US" sz="2400" dirty="0">
                <a:solidFill>
                  <a:schemeClr val="hlink"/>
                </a:solidFill>
              </a:rPr>
              <a:t>是违法的；这既适用于顾客，也适用于饭店。</a:t>
            </a:r>
            <a:endParaRPr lang="en-US" altLang="zh-CN" sz="2400" dirty="0" smtClean="0">
              <a:solidFill>
                <a:schemeClr val="hlink"/>
              </a:solidFill>
            </a:endParaRPr>
          </a:p>
        </p:txBody>
      </p:sp>
    </p:spTree>
    <p:extLst>
      <p:ext uri="{BB962C8B-B14F-4D97-AF65-F5344CB8AC3E}">
        <p14:creationId xmlns:p14="http://schemas.microsoft.com/office/powerpoint/2010/main" val="2870763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38337" y="1543919"/>
            <a:ext cx="8778875" cy="6008687"/>
          </a:xfrm>
          <a:prstGeom prst="rect">
            <a:avLst/>
          </a:prstGeom>
          <a:noFill/>
          <a:ln>
            <a:miter lim="800000"/>
            <a:headEnd/>
            <a:tailEnd/>
          </a:ln>
        </p:spPr>
        <p:txBody>
          <a:bodyPr/>
          <a:lstStyle/>
          <a:p>
            <a:pPr algn="just" eaLnBrk="1" hangingPunct="1">
              <a:buSzPct val="120000"/>
              <a:buFont typeface="Arial" pitchFamily="34" charset="0"/>
              <a:buNone/>
            </a:pPr>
            <a:r>
              <a:rPr lang="en-US" altLang="zh-CN" sz="3200" b="1" dirty="0" smtClean="0"/>
              <a:t>Middlesex</a:t>
            </a:r>
            <a:r>
              <a:rPr lang="en-US" altLang="zh-CN" dirty="0" smtClean="0"/>
              <a:t>: </a:t>
            </a:r>
            <a:r>
              <a:rPr lang="en-US" altLang="zh-CN" sz="2800" dirty="0" smtClean="0"/>
              <a:t>a former county of southeast England, situated to the north west of London. In 1965 it was divided between Hertfordshire, Surrey, and Greater London.  </a:t>
            </a:r>
            <a:r>
              <a:rPr lang="zh-CN" altLang="en-US" sz="2400" dirty="0" smtClean="0">
                <a:solidFill>
                  <a:schemeClr val="hlink"/>
                </a:solidFill>
              </a:rPr>
              <a:t>米德尔塞克斯郡（英国英格兰原郡名）</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Picture 9"/>
          <p:cNvPicPr>
            <a:picLocks noChangeAspect="1" noChangeArrowheads="1"/>
          </p:cNvPicPr>
          <p:nvPr/>
        </p:nvPicPr>
        <p:blipFill>
          <a:blip r:embed="rId2"/>
          <a:srcRect b="4653"/>
          <a:stretch>
            <a:fillRect/>
          </a:stretch>
        </p:blipFill>
        <p:spPr bwMode="auto">
          <a:xfrm>
            <a:off x="1206543" y="3359584"/>
            <a:ext cx="6356828" cy="3306440"/>
          </a:xfrm>
          <a:prstGeom prst="rect">
            <a:avLst/>
          </a:prstGeom>
          <a:noFill/>
          <a:ln w="9525">
            <a:noFill/>
            <a:miter lim="800000"/>
            <a:headEnd/>
            <a:tailEnd/>
          </a:ln>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Cultural Notes</a:t>
            </a:r>
            <a:endParaRPr lang="zh-CN" altLang="en-US" b="1" dirty="0"/>
          </a:p>
        </p:txBody>
      </p:sp>
      <p:cxnSp>
        <p:nvCxnSpPr>
          <p:cNvPr id="14" name="直接连接符 13"/>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1782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Text Box 15"/>
          <p:cNvSpPr txBox="1">
            <a:spLocks noChangeArrowheads="1"/>
          </p:cNvSpPr>
          <p:nvPr/>
        </p:nvSpPr>
        <p:spPr bwMode="auto">
          <a:xfrm>
            <a:off x="827087" y="1484784"/>
            <a:ext cx="7489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spcBef>
                <a:spcPct val="10000"/>
              </a:spcBef>
            </a:pPr>
            <a:r>
              <a:rPr lang="en-US" altLang="zh-CN" sz="2800" dirty="0" smtClean="0"/>
              <a:t>Honors </a:t>
            </a:r>
            <a:r>
              <a:rPr lang="en-US" altLang="zh-CN" sz="2800" dirty="0"/>
              <a:t>Degree</a:t>
            </a:r>
          </a:p>
        </p:txBody>
      </p:sp>
      <p:sp>
        <p:nvSpPr>
          <p:cNvPr id="12297" name="Text Box 31"/>
          <p:cNvSpPr txBox="1">
            <a:spLocks noChangeArrowheads="1"/>
          </p:cNvSpPr>
          <p:nvPr/>
        </p:nvSpPr>
        <p:spPr bwMode="auto">
          <a:xfrm>
            <a:off x="252412" y="2100102"/>
            <a:ext cx="8207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chemeClr val="tx1"/>
                </a:solidFill>
              </a:rPr>
              <a:t>Put the sentences in order according to the meanings:</a:t>
            </a:r>
            <a:r>
              <a:rPr lang="en-US" altLang="zh-CN" sz="2400" b="0" dirty="0">
                <a:solidFill>
                  <a:schemeClr val="tx1"/>
                </a:solidFill>
              </a:rPr>
              <a:t> </a:t>
            </a:r>
          </a:p>
        </p:txBody>
      </p:sp>
      <p:sp>
        <p:nvSpPr>
          <p:cNvPr id="991264" name="Text Box 32"/>
          <p:cNvSpPr txBox="1">
            <a:spLocks noChangeArrowheads="1"/>
          </p:cNvSpPr>
          <p:nvPr/>
        </p:nvSpPr>
        <p:spPr bwMode="auto">
          <a:xfrm>
            <a:off x="323850" y="2564904"/>
            <a:ext cx="8351838" cy="3967162"/>
          </a:xfrm>
          <a:prstGeom prst="rect">
            <a:avLst/>
          </a:prstGeom>
          <a:noFill/>
          <a:ln w="9525" algn="ctr">
            <a:noFill/>
            <a:miter lim="800000"/>
            <a:headEnd/>
            <a:tailEnd/>
          </a:ln>
          <a:effectLst/>
        </p:spPr>
        <p:txBody>
          <a:bodyPr>
            <a:spAutoFit/>
          </a:bodyPr>
          <a:lstStyle/>
          <a:p>
            <a:pPr marL="342900" indent="-342900">
              <a:spcBef>
                <a:spcPct val="30000"/>
              </a:spcBef>
              <a:buFontTx/>
              <a:buAutoNum type="arabicPeriod"/>
              <a:defRPr/>
            </a:pPr>
            <a:r>
              <a:rPr lang="en-US" altLang="zh-CN" sz="2400" b="0" dirty="0">
                <a:solidFill>
                  <a:schemeClr val="tx1"/>
                </a:solidFill>
              </a:rPr>
              <a:t>Most people get a second. </a:t>
            </a:r>
          </a:p>
          <a:p>
            <a:pPr marL="342900" indent="-342900">
              <a:spcBef>
                <a:spcPct val="30000"/>
              </a:spcBef>
              <a:buFontTx/>
              <a:buAutoNum type="arabicPeriod"/>
              <a:defRPr/>
            </a:pPr>
            <a:r>
              <a:rPr lang="en-US" altLang="zh-CN" sz="2400" b="0" dirty="0">
                <a:solidFill>
                  <a:schemeClr val="tx1"/>
                </a:solidFill>
              </a:rPr>
              <a:t>Traditionally, in the British university system, BA (</a:t>
            </a:r>
            <a:r>
              <a:rPr lang="zh-CN" altLang="en-US" sz="2000" b="0" dirty="0">
                <a:solidFill>
                  <a:schemeClr val="tx1"/>
                </a:solidFill>
                <a:ea typeface="黑体" pitchFamily="2" charset="-122"/>
              </a:rPr>
              <a:t>文学学士</a:t>
            </a:r>
            <a:r>
              <a:rPr lang="en-US" altLang="zh-CN" sz="2400" b="0" dirty="0">
                <a:solidFill>
                  <a:schemeClr val="tx1"/>
                </a:solidFill>
              </a:rPr>
              <a:t>) and BS (</a:t>
            </a:r>
            <a:r>
              <a:rPr lang="zh-CN" altLang="en-US" sz="2000" b="0" dirty="0">
                <a:solidFill>
                  <a:schemeClr val="tx1"/>
                </a:solidFill>
                <a:ea typeface="黑体" pitchFamily="2" charset="-122"/>
              </a:rPr>
              <a:t>理学学士</a:t>
            </a:r>
            <a:r>
              <a:rPr lang="en-US" altLang="zh-CN" sz="2400" b="0" dirty="0">
                <a:solidFill>
                  <a:schemeClr val="tx1"/>
                </a:solidFill>
              </a:rPr>
              <a:t>) are awarded in different categories: a first class degree (I), a second (</a:t>
            </a:r>
            <a:r>
              <a:rPr lang="en-US" altLang="zh-CN" sz="2400" b="0" dirty="0" err="1">
                <a:solidFill>
                  <a:schemeClr val="tx1"/>
                </a:solidFill>
              </a:rPr>
              <a:t>IIi</a:t>
            </a:r>
            <a:r>
              <a:rPr lang="en-US" altLang="zh-CN" sz="2400" b="0" dirty="0">
                <a:solidFill>
                  <a:schemeClr val="tx1"/>
                </a:solidFill>
              </a:rPr>
              <a:t> or </a:t>
            </a:r>
            <a:r>
              <a:rPr lang="en-US" altLang="zh-CN" sz="2400" b="0" dirty="0" err="1">
                <a:solidFill>
                  <a:schemeClr val="tx1"/>
                </a:solidFill>
              </a:rPr>
              <a:t>IIii</a:t>
            </a:r>
            <a:r>
              <a:rPr lang="en-US" altLang="zh-CN" sz="2400" b="0" dirty="0">
                <a:solidFill>
                  <a:schemeClr val="tx1"/>
                </a:solidFill>
              </a:rPr>
              <a:t> called “a two one” and “a two two”), a third (written III) and a pass degree. </a:t>
            </a:r>
          </a:p>
          <a:p>
            <a:pPr marL="342900" indent="-342900">
              <a:lnSpc>
                <a:spcPct val="120000"/>
              </a:lnSpc>
              <a:spcBef>
                <a:spcPct val="10000"/>
              </a:spcBef>
              <a:buFontTx/>
              <a:buAutoNum type="arabicPeriod"/>
              <a:defRPr/>
            </a:pPr>
            <a:r>
              <a:rPr lang="en-US" altLang="zh-CN" sz="2400" b="0" dirty="0">
                <a:solidFill>
                  <a:schemeClr val="tx1"/>
                </a:solidFill>
              </a:rPr>
              <a:t>There are also ordinary degrees with more general courses of study without these categories.</a:t>
            </a:r>
          </a:p>
          <a:p>
            <a:pPr marL="342900" indent="-342900">
              <a:lnSpc>
                <a:spcPct val="120000"/>
              </a:lnSpc>
              <a:spcBef>
                <a:spcPct val="35000"/>
              </a:spcBef>
              <a:defRPr/>
            </a:pPr>
            <a:r>
              <a:rPr lang="en-US" altLang="zh-CN" sz="2400" b="0" dirty="0">
                <a:solidFill>
                  <a:schemeClr val="tx1"/>
                </a:solidFill>
              </a:rPr>
              <a:t>    </a:t>
            </a:r>
            <a:r>
              <a:rPr lang="en-US" altLang="zh-CN" sz="2800" i="1" dirty="0">
                <a:solidFill>
                  <a:srgbClr val="0066CC"/>
                </a:solidFill>
                <a:effectLst>
                  <a:outerShdw blurRad="38100" dist="38100" dir="2700000" algn="tl">
                    <a:srgbClr val="C0C0C0"/>
                  </a:outerShdw>
                </a:effectLst>
                <a:latin typeface="Tahoma" pitchFamily="34" charset="0"/>
              </a:rPr>
              <a:t>Key:</a:t>
            </a:r>
            <a:r>
              <a:rPr lang="en-US" altLang="zh-CN" sz="2800" i="1" dirty="0">
                <a:solidFill>
                  <a:srgbClr val="1C4372"/>
                </a:solidFill>
                <a:effectLst>
                  <a:outerShdw blurRad="38100" dist="38100" dir="2700000" algn="tl">
                    <a:srgbClr val="C0C0C0"/>
                  </a:outerShdw>
                </a:effectLst>
                <a:latin typeface="Tahoma" pitchFamily="34" charset="0"/>
              </a:rPr>
              <a:t> </a:t>
            </a:r>
            <a:endParaRPr lang="en-US" altLang="zh-CN" sz="2800" dirty="0">
              <a:solidFill>
                <a:srgbClr val="1C4372"/>
              </a:solidFill>
              <a:effectLst>
                <a:outerShdw blurRad="38100" dist="38100" dir="2700000" algn="tl">
                  <a:srgbClr val="C0C0C0"/>
                </a:outerShdw>
              </a:effectLst>
              <a:latin typeface="Tahoma" pitchFamily="34" charset="0"/>
            </a:endParaRPr>
          </a:p>
        </p:txBody>
      </p:sp>
      <p:sp>
        <p:nvSpPr>
          <p:cNvPr id="991265" name="Text Box 33"/>
          <p:cNvSpPr txBox="1">
            <a:spLocks noChangeArrowheads="1"/>
          </p:cNvSpPr>
          <p:nvPr/>
        </p:nvSpPr>
        <p:spPr bwMode="auto">
          <a:xfrm>
            <a:off x="1692275" y="5862638"/>
            <a:ext cx="2663825" cy="519112"/>
          </a:xfrm>
          <a:prstGeom prst="rect">
            <a:avLst/>
          </a:prstGeom>
          <a:solidFill>
            <a:srgbClr val="FFCC66"/>
          </a:solidFill>
          <a:ln w="9525" algn="ctr">
            <a:noFill/>
            <a:miter lim="800000"/>
            <a:headEnd/>
            <a:tailEnd/>
          </a:ln>
          <a:effectLst/>
        </p:spPr>
        <p:txBody>
          <a:bodyPr>
            <a:spAutoFit/>
          </a:bodyPr>
          <a:lstStyle/>
          <a:p>
            <a:pPr>
              <a:spcBef>
                <a:spcPct val="50000"/>
              </a:spcBef>
              <a:defRPr/>
            </a:pPr>
            <a:r>
              <a:rPr lang="en-US" altLang="zh-CN" sz="2800" b="0"/>
              <a:t>    </a:t>
            </a:r>
            <a:r>
              <a:rPr lang="en-US" altLang="zh-CN" sz="2800" i="1">
                <a:solidFill>
                  <a:srgbClr val="0066CC"/>
                </a:solidFill>
                <a:effectLst>
                  <a:outerShdw blurRad="38100" dist="38100" dir="2700000" algn="tl">
                    <a:srgbClr val="000000"/>
                  </a:outerShdw>
                </a:effectLst>
                <a:latin typeface="Tahoma" pitchFamily="34" charset="0"/>
              </a:rPr>
              <a:t>2    1    3</a:t>
            </a: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Cultural Notes</a:t>
            </a:r>
            <a:endParaRPr lang="zh-CN" altLang="en-US" b="1" dirty="0"/>
          </a:p>
        </p:txBody>
      </p:sp>
      <p:cxnSp>
        <p:nvCxnSpPr>
          <p:cNvPr id="17" name="直接连接符 16"/>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30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91265"/>
                                        </p:tgtEl>
                                        <p:attrNameLst>
                                          <p:attrName>style.visibility</p:attrName>
                                        </p:attrNameLst>
                                      </p:cBhvr>
                                      <p:to>
                                        <p:strVal val="visible"/>
                                      </p:to>
                                    </p:set>
                                    <p:animEffect transition="in" filter="strips(downLeft)">
                                      <p:cBhvr>
                                        <p:cTn id="7" dur="1000"/>
                                        <p:tgtEl>
                                          <p:spTgt spid="991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6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21" name="Text Box 15"/>
          <p:cNvSpPr txBox="1">
            <a:spLocks noChangeArrowheads="1"/>
          </p:cNvSpPr>
          <p:nvPr/>
        </p:nvSpPr>
        <p:spPr bwMode="auto">
          <a:xfrm>
            <a:off x="826274" y="1416246"/>
            <a:ext cx="7489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eaLnBrk="1" hangingPunct="1">
              <a:spcBef>
                <a:spcPct val="10000"/>
              </a:spcBef>
            </a:pPr>
            <a:r>
              <a:rPr lang="en-US" altLang="zh-CN" sz="2800" dirty="0"/>
              <a:t>Generation Y and Grunt</a:t>
            </a:r>
          </a:p>
        </p:txBody>
      </p:sp>
      <p:sp>
        <p:nvSpPr>
          <p:cNvPr id="13322" name="Text Box 31"/>
          <p:cNvSpPr txBox="1">
            <a:spLocks noChangeArrowheads="1"/>
          </p:cNvSpPr>
          <p:nvPr/>
        </p:nvSpPr>
        <p:spPr bwMode="auto">
          <a:xfrm>
            <a:off x="282467" y="1916832"/>
            <a:ext cx="84248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buFontTx/>
              <a:buAutoNum type="arabicPeriod"/>
            </a:pPr>
            <a:r>
              <a:rPr lang="en-US" altLang="zh-CN" sz="2400" dirty="0">
                <a:solidFill>
                  <a:schemeClr val="tx1"/>
                </a:solidFill>
              </a:rPr>
              <a:t>Work in pairs and answer the question. How to name the generations and characterize them?</a:t>
            </a:r>
            <a:endParaRPr lang="en-US" altLang="zh-CN" sz="2400" b="0" dirty="0">
              <a:solidFill>
                <a:schemeClr val="tx1"/>
              </a:solidFill>
            </a:endParaRPr>
          </a:p>
        </p:txBody>
      </p:sp>
      <p:graphicFrame>
        <p:nvGraphicFramePr>
          <p:cNvPr id="992331" name="Group 75"/>
          <p:cNvGraphicFramePr>
            <a:graphicFrameLocks noGrp="1"/>
          </p:cNvGraphicFramePr>
          <p:nvPr>
            <p:extLst>
              <p:ext uri="{D42A27DB-BD31-4B8C-83A1-F6EECF244321}">
                <p14:modId xmlns:p14="http://schemas.microsoft.com/office/powerpoint/2010/main" val="2004064982"/>
              </p:ext>
            </p:extLst>
          </p:nvPr>
        </p:nvGraphicFramePr>
        <p:xfrm>
          <a:off x="395288" y="2780928"/>
          <a:ext cx="8497192" cy="3768849"/>
        </p:xfrm>
        <a:graphic>
          <a:graphicData uri="http://schemas.openxmlformats.org/drawingml/2006/table">
            <a:tbl>
              <a:tblPr/>
              <a:tblGrid>
                <a:gridCol w="2160488"/>
                <a:gridCol w="2952328"/>
                <a:gridCol w="3384376"/>
              </a:tblGrid>
              <a:tr h="16917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1" i="0" u="none" strike="noStrike" cap="none" normalizeH="0" baseline="0" dirty="0" smtClean="0">
                          <a:ln>
                            <a:noFill/>
                          </a:ln>
                          <a:solidFill>
                            <a:schemeClr val="tx1"/>
                          </a:solidFill>
                          <a:effectLst/>
                          <a:latin typeface="Century Gothic" pitchFamily="34" charset="0"/>
                          <a:ea typeface="宋体" pitchFamily="2" charset="-122"/>
                        </a:rPr>
                        <a:t>Years of birth</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1" i="0" u="none" strike="noStrike" cap="none" normalizeH="0" baseline="0" dirty="0" smtClean="0">
                          <a:ln>
                            <a:noFill/>
                          </a:ln>
                          <a:solidFill>
                            <a:schemeClr val="tx1"/>
                          </a:solidFill>
                          <a:effectLst/>
                          <a:latin typeface="Century Gothic" pitchFamily="34" charset="0"/>
                          <a:ea typeface="宋体" pitchFamily="2" charset="-122"/>
                        </a:rPr>
                        <a:t>Names </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1" i="0" u="none" strike="noStrike" cap="none" normalizeH="0" baseline="0" dirty="0" smtClean="0">
                          <a:ln>
                            <a:noFill/>
                          </a:ln>
                          <a:solidFill>
                            <a:schemeClr val="tx1"/>
                          </a:solidFill>
                          <a:effectLst/>
                          <a:latin typeface="Century Gothic" pitchFamily="34" charset="0"/>
                          <a:ea typeface="宋体" pitchFamily="2" charset="-122"/>
                        </a:rPr>
                        <a:t>Characteristics</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0">
                      <a:blip r:embed="rId3"/>
                      <a:srcRect/>
                      <a:tile tx="0" ty="0" sx="100000" sy="100000" flip="none" algn="tl"/>
                    </a:blipFill>
                  </a:tcPr>
                </a:tc>
              </a:tr>
              <a:tr h="1063641">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1400" b="0" i="0" u="none" strike="noStrike" cap="none" normalizeH="0" baseline="0" dirty="0" smtClean="0">
                        <a:ln>
                          <a:noFill/>
                        </a:ln>
                        <a:solidFill>
                          <a:schemeClr val="tx1"/>
                        </a:solidFill>
                        <a:effectLst/>
                        <a:latin typeface="Century Gothic"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0" i="0" u="none" strike="noStrike" cap="none" normalizeH="0" baseline="0" dirty="0" smtClean="0">
                          <a:ln>
                            <a:noFill/>
                          </a:ln>
                          <a:solidFill>
                            <a:schemeClr val="tx1"/>
                          </a:solidFill>
                          <a:effectLst/>
                          <a:latin typeface="Century Gothic" pitchFamily="34" charset="0"/>
                          <a:ea typeface="宋体" pitchFamily="2" charset="-122"/>
                        </a:rPr>
                        <a:t>1946 – 1960</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altLang="zh-CN" sz="2800" b="1" i="0" u="none" strike="noStrike" cap="none" normalizeH="0" baseline="0" dirty="0" smtClean="0">
                        <a:ln>
                          <a:noFill/>
                        </a:ln>
                        <a:solidFill>
                          <a:schemeClr val="tx1"/>
                        </a:solidFill>
                        <a:effectLst/>
                        <a:latin typeface="Century Gothic" pitchFamily="34" charset="0"/>
                        <a:ea typeface="宋体"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宋体" pitchFamily="2" charset="-122"/>
                          <a:cs typeface="Times New Roman" panose="02020603050405020304" pitchFamily="18" charset="0"/>
                        </a:rPr>
                        <a:t>Born in the great increase of births </a:t>
                      </a:r>
                    </a:p>
                  </a:txBody>
                  <a:tcPr marT="45721" marB="4572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15461">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altLang="zh-CN" sz="2400" b="0" i="0" u="none" strike="noStrike" cap="none" normalizeH="0" baseline="0" dirty="0" smtClean="0">
                        <a:ln>
                          <a:noFill/>
                        </a:ln>
                        <a:solidFill>
                          <a:schemeClr val="tx1"/>
                        </a:solidFill>
                        <a:effectLst/>
                        <a:latin typeface="Century Gothic" pitchFamily="34" charset="0"/>
                        <a:ea typeface="宋体" pitchFamily="2" charset="-122"/>
                      </a:endParaRP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0" i="0" u="none" strike="noStrike" cap="none" normalizeH="0" baseline="0" dirty="0" smtClean="0">
                          <a:ln>
                            <a:noFill/>
                          </a:ln>
                          <a:solidFill>
                            <a:schemeClr val="tx1"/>
                          </a:solidFill>
                          <a:effectLst/>
                          <a:latin typeface="Century Gothic" pitchFamily="34" charset="0"/>
                          <a:ea typeface="宋体" pitchFamily="2" charset="-122"/>
                        </a:rPr>
                        <a:t>1960 – 1980</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800" b="1" i="0" u="none" strike="noStrike" cap="none" normalizeH="0" baseline="0" dirty="0" smtClean="0">
                        <a:ln>
                          <a:noFill/>
                        </a:ln>
                        <a:solidFill>
                          <a:schemeClr val="tx1"/>
                        </a:solidFill>
                        <a:effectLst/>
                        <a:latin typeface="Century Gothic" pitchFamily="34" charset="0"/>
                        <a:ea typeface="宋体"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800" b="1" i="0" u="none" strike="noStrike" cap="none" normalizeH="0" baseline="0" smtClean="0">
                        <a:ln>
                          <a:noFill/>
                        </a:ln>
                        <a:solidFill>
                          <a:schemeClr val="tx1"/>
                        </a:solidFill>
                        <a:effectLst/>
                        <a:latin typeface="Century Gothic" pitchFamily="34" charset="0"/>
                        <a:ea typeface="宋体"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254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US" altLang="zh-CN" sz="2400" b="0" i="0" u="none" strike="noStrike" cap="none" normalizeH="0" baseline="0" dirty="0" smtClean="0">
                          <a:ln>
                            <a:noFill/>
                          </a:ln>
                          <a:solidFill>
                            <a:schemeClr val="tx1"/>
                          </a:solidFill>
                          <a:effectLst/>
                          <a:latin typeface="Century Gothic" pitchFamily="34" charset="0"/>
                          <a:ea typeface="宋体" pitchFamily="2" charset="-122"/>
                        </a:rPr>
                        <a:t>1980s – 1990s</a:t>
                      </a:r>
                    </a:p>
                  </a:txBody>
                  <a:tcPr marT="45721" marB="4572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800" b="1" i="0" u="none" strike="noStrike" cap="none" normalizeH="0" baseline="0" dirty="0" smtClean="0">
                        <a:ln>
                          <a:noFill/>
                        </a:ln>
                        <a:solidFill>
                          <a:schemeClr val="tx1"/>
                        </a:solidFill>
                        <a:effectLst/>
                        <a:latin typeface="Century Gothic" pitchFamily="34" charset="0"/>
                        <a:ea typeface="宋体"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CN" altLang="en-US" sz="2800" b="1" i="0" u="none" strike="noStrike" cap="none" normalizeH="0" baseline="0" dirty="0" smtClean="0">
                        <a:ln>
                          <a:noFill/>
                        </a:ln>
                        <a:solidFill>
                          <a:schemeClr val="tx1"/>
                        </a:solidFill>
                        <a:effectLst/>
                        <a:latin typeface="Century Gothic" pitchFamily="34" charset="0"/>
                        <a:ea typeface="宋体"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92323" name="Text Box 67"/>
          <p:cNvSpPr txBox="1">
            <a:spLocks noChangeArrowheads="1"/>
          </p:cNvSpPr>
          <p:nvPr/>
        </p:nvSpPr>
        <p:spPr bwMode="auto">
          <a:xfrm>
            <a:off x="2267744" y="3531227"/>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Baby boomers</a:t>
            </a:r>
          </a:p>
        </p:txBody>
      </p:sp>
      <p:sp>
        <p:nvSpPr>
          <p:cNvPr id="992328" name="Text Box 72"/>
          <p:cNvSpPr txBox="1">
            <a:spLocks noChangeArrowheads="1"/>
          </p:cNvSpPr>
          <p:nvPr/>
        </p:nvSpPr>
        <p:spPr bwMode="auto">
          <a:xfrm>
            <a:off x="2643175" y="4666563"/>
            <a:ext cx="2517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Generation X</a:t>
            </a:r>
          </a:p>
        </p:txBody>
      </p:sp>
      <p:sp>
        <p:nvSpPr>
          <p:cNvPr id="992329" name="Text Box 73"/>
          <p:cNvSpPr txBox="1">
            <a:spLocks noChangeArrowheads="1"/>
          </p:cNvSpPr>
          <p:nvPr/>
        </p:nvSpPr>
        <p:spPr bwMode="auto">
          <a:xfrm>
            <a:off x="5523974" y="4294998"/>
            <a:ext cx="27781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independent,  informal, entrepreneurial</a:t>
            </a:r>
          </a:p>
        </p:txBody>
      </p:sp>
      <p:sp>
        <p:nvSpPr>
          <p:cNvPr id="992333" name="Text Box 77"/>
          <p:cNvSpPr txBox="1">
            <a:spLocks noChangeArrowheads="1"/>
          </p:cNvSpPr>
          <p:nvPr/>
        </p:nvSpPr>
        <p:spPr bwMode="auto">
          <a:xfrm>
            <a:off x="2643175" y="5589240"/>
            <a:ext cx="2971278"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Generation Y or</a:t>
            </a:r>
          </a:p>
          <a:p>
            <a:pPr>
              <a:spcBef>
                <a:spcPct val="10000"/>
              </a:spcBef>
            </a:pPr>
            <a:r>
              <a:rPr lang="en-US" altLang="zh-CN" sz="2400" b="0" dirty="0">
                <a:solidFill>
                  <a:srgbClr val="0066CC"/>
                </a:solidFill>
                <a:latin typeface="Times New Roman" panose="02020603050405020304" pitchFamily="18" charset="0"/>
                <a:cs typeface="Times New Roman" panose="02020603050405020304" pitchFamily="18" charset="0"/>
              </a:rPr>
              <a:t>Millennial Generation</a:t>
            </a:r>
          </a:p>
        </p:txBody>
      </p:sp>
      <p:sp>
        <p:nvSpPr>
          <p:cNvPr id="992334" name="Text Box 78"/>
          <p:cNvSpPr txBox="1">
            <a:spLocks noChangeArrowheads="1"/>
          </p:cNvSpPr>
          <p:nvPr/>
        </p:nvSpPr>
        <p:spPr bwMode="auto">
          <a:xfrm>
            <a:off x="5508104" y="5589240"/>
            <a:ext cx="35283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rgbClr val="0066CC"/>
                </a:solidFill>
                <a:latin typeface="Times New Roman" panose="02020603050405020304" pitchFamily="18" charset="0"/>
                <a:cs typeface="Times New Roman" panose="02020603050405020304" pitchFamily="18" charset="0"/>
              </a:rPr>
              <a:t>spoilt by parents; have structured lives; teamwork</a:t>
            </a:r>
            <a:endParaRPr lang="en-US" altLang="zh-CN" sz="2400" b="0" dirty="0">
              <a:solidFill>
                <a:schemeClr val="tx2"/>
              </a:solidFill>
              <a:latin typeface="Times New Roman" panose="02020603050405020304" pitchFamily="18" charset="0"/>
              <a:cs typeface="Times New Roman" panose="02020603050405020304" pitchFamily="18" charset="0"/>
            </a:endParaRPr>
          </a:p>
        </p:txBody>
      </p:sp>
      <p:sp>
        <p:nvSpPr>
          <p:cNvPr id="22"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Cultural Notes</a:t>
            </a:r>
            <a:endParaRPr lang="zh-CN" altLang="en-US" b="1" dirty="0"/>
          </a:p>
        </p:txBody>
      </p:sp>
      <p:cxnSp>
        <p:nvCxnSpPr>
          <p:cNvPr id="23" name="直接连接符 22"/>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431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2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23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23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23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2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323" grpId="0"/>
      <p:bldP spid="992328" grpId="0"/>
      <p:bldP spid="992329" grpId="0"/>
      <p:bldP spid="992333" grpId="0"/>
      <p:bldP spid="9923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15"/>
          <p:cNvSpPr txBox="1">
            <a:spLocks noChangeArrowheads="1"/>
          </p:cNvSpPr>
          <p:nvPr/>
        </p:nvSpPr>
        <p:spPr bwMode="auto">
          <a:xfrm>
            <a:off x="178717" y="1577754"/>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1" hangingPunct="1">
              <a:spcBef>
                <a:spcPct val="10000"/>
              </a:spcBef>
            </a:pPr>
            <a:r>
              <a:rPr lang="en-US" altLang="zh-CN" sz="2400" dirty="0">
                <a:solidFill>
                  <a:schemeClr val="tx1"/>
                </a:solidFill>
              </a:rPr>
              <a:t>2. Why is Generation Y is also called Generation Grunt? </a:t>
            </a:r>
          </a:p>
        </p:txBody>
      </p:sp>
      <p:sp>
        <p:nvSpPr>
          <p:cNvPr id="14345" name="Text Box 31"/>
          <p:cNvSpPr txBox="1">
            <a:spLocks noChangeArrowheads="1"/>
          </p:cNvSpPr>
          <p:nvPr/>
        </p:nvSpPr>
        <p:spPr bwMode="auto">
          <a:xfrm>
            <a:off x="488505" y="3071813"/>
            <a:ext cx="8331967"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zh-CN" altLang="en-US" sz="2800" b="0" dirty="0"/>
              <a:t>    </a:t>
            </a:r>
            <a:r>
              <a:rPr lang="en-US" altLang="zh-CN" sz="2400" b="0" dirty="0">
                <a:solidFill>
                  <a:schemeClr val="tx1"/>
                </a:solidFill>
                <a:latin typeface="Times New Roman" panose="02020603050405020304" pitchFamily="18" charset="0"/>
                <a:cs typeface="Times New Roman" panose="02020603050405020304" pitchFamily="18" charset="0"/>
              </a:rPr>
              <a:t>Generation Grunt is an ironic name referring to repetitive, low status, routine or mindless work – this may be the only work ____________ to some graduates, who may have to take very ordinary jobs to get _____________. </a:t>
            </a:r>
          </a:p>
          <a:p>
            <a:pPr>
              <a:spcBef>
                <a:spcPct val="50000"/>
              </a:spcBef>
            </a:pPr>
            <a:r>
              <a:rPr lang="en-US" altLang="zh-CN" sz="2400" b="0" dirty="0">
                <a:solidFill>
                  <a:schemeClr val="tx1"/>
                </a:solidFill>
                <a:latin typeface="Times New Roman" panose="02020603050405020304" pitchFamily="18" charset="0"/>
                <a:cs typeface="Times New Roman" panose="02020603050405020304" pitchFamily="18" charset="0"/>
              </a:rPr>
              <a:t>     “Grunt” also refers to coarse behavior or bad manners and to the deep sound that is made by a pig. When people “grunt” they __________ disgust but do not communicate with words – this may be how the parents of new graduates think their ___________ communicate with them!</a:t>
            </a:r>
            <a:endParaRPr lang="en-US" altLang="zh-CN" sz="2800" b="0" dirty="0">
              <a:solidFill>
                <a:schemeClr val="tx1"/>
              </a:solidFill>
              <a:latin typeface="Times New Roman" panose="02020603050405020304" pitchFamily="18" charset="0"/>
              <a:cs typeface="Times New Roman" panose="02020603050405020304" pitchFamily="18" charset="0"/>
            </a:endParaRPr>
          </a:p>
        </p:txBody>
      </p:sp>
      <p:sp>
        <p:nvSpPr>
          <p:cNvPr id="14346" name="Text Box 33"/>
          <p:cNvSpPr txBox="1">
            <a:spLocks noChangeArrowheads="1"/>
          </p:cNvSpPr>
          <p:nvPr/>
        </p:nvSpPr>
        <p:spPr bwMode="auto">
          <a:xfrm>
            <a:off x="539552" y="2060848"/>
            <a:ext cx="835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b="0" dirty="0">
                <a:solidFill>
                  <a:schemeClr val="tx1"/>
                </a:solidFill>
                <a:latin typeface="Times New Roman" panose="02020603050405020304" pitchFamily="18" charset="0"/>
                <a:cs typeface="Times New Roman" panose="02020603050405020304" pitchFamily="18" charset="0"/>
              </a:rPr>
              <a:t>Complete the passage with the words in the box.</a:t>
            </a:r>
          </a:p>
        </p:txBody>
      </p:sp>
      <p:sp>
        <p:nvSpPr>
          <p:cNvPr id="14347" name="Text Box 34"/>
          <p:cNvSpPr txBox="1">
            <a:spLocks noChangeArrowheads="1"/>
          </p:cNvSpPr>
          <p:nvPr/>
        </p:nvSpPr>
        <p:spPr bwMode="auto">
          <a:xfrm>
            <a:off x="852921" y="2614613"/>
            <a:ext cx="7416800" cy="457200"/>
          </a:xfrm>
          <a:prstGeom prst="rect">
            <a:avLst/>
          </a:prstGeom>
          <a:solidFill>
            <a:schemeClr val="accent6">
              <a:lumMod val="20000"/>
              <a:lumOff val="80000"/>
            </a:schemeClr>
          </a:solidFill>
          <a:ln>
            <a:noFill/>
          </a:ln>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lgn="ctr">
              <a:spcBef>
                <a:spcPct val="50000"/>
              </a:spcBef>
            </a:pPr>
            <a:r>
              <a:rPr lang="en-US" altLang="zh-CN" sz="2400" b="0" dirty="0">
                <a:solidFill>
                  <a:schemeClr val="tx2"/>
                </a:solidFill>
              </a:rPr>
              <a:t> </a:t>
            </a:r>
            <a:r>
              <a:rPr lang="en-US" altLang="zh-CN" sz="2400" dirty="0"/>
              <a:t>express   children   available     experience</a:t>
            </a:r>
            <a:endParaRPr lang="zh-CN" altLang="en-US" sz="2400" dirty="0"/>
          </a:p>
        </p:txBody>
      </p:sp>
      <p:sp>
        <p:nvSpPr>
          <p:cNvPr id="993315" name="Text Box 35"/>
          <p:cNvSpPr txBox="1">
            <a:spLocks noChangeArrowheads="1"/>
          </p:cNvSpPr>
          <p:nvPr/>
        </p:nvSpPr>
        <p:spPr bwMode="auto">
          <a:xfrm>
            <a:off x="657053" y="3861048"/>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available</a:t>
            </a:r>
          </a:p>
        </p:txBody>
      </p:sp>
      <p:sp>
        <p:nvSpPr>
          <p:cNvPr id="993316" name="Text Box 36"/>
          <p:cNvSpPr txBox="1">
            <a:spLocks noChangeArrowheads="1"/>
          </p:cNvSpPr>
          <p:nvPr/>
        </p:nvSpPr>
        <p:spPr bwMode="auto">
          <a:xfrm>
            <a:off x="3131840" y="4256066"/>
            <a:ext cx="2016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experience</a:t>
            </a:r>
          </a:p>
        </p:txBody>
      </p:sp>
      <p:sp>
        <p:nvSpPr>
          <p:cNvPr id="993318" name="Text Box 38"/>
          <p:cNvSpPr txBox="1">
            <a:spLocks noChangeArrowheads="1"/>
          </p:cNvSpPr>
          <p:nvPr/>
        </p:nvSpPr>
        <p:spPr bwMode="auto">
          <a:xfrm>
            <a:off x="637884" y="5517232"/>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000"/>
                </a:solidFill>
              </a:rPr>
              <a:t>express</a:t>
            </a:r>
          </a:p>
        </p:txBody>
      </p:sp>
      <p:sp>
        <p:nvSpPr>
          <p:cNvPr id="993319" name="Text Box 39"/>
          <p:cNvSpPr txBox="1">
            <a:spLocks noChangeArrowheads="1"/>
          </p:cNvSpPr>
          <p:nvPr/>
        </p:nvSpPr>
        <p:spPr bwMode="auto">
          <a:xfrm>
            <a:off x="7092280" y="5877272"/>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400" dirty="0">
                <a:solidFill>
                  <a:srgbClr val="FF0101"/>
                </a:solidFill>
              </a:rPr>
              <a:t>children</a:t>
            </a: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Cultural Notes</a:t>
            </a:r>
            <a:endParaRPr lang="zh-CN" altLang="en-US" b="1" dirty="0"/>
          </a:p>
        </p:txBody>
      </p:sp>
      <p:cxnSp>
        <p:nvCxnSpPr>
          <p:cNvPr id="21" name="直接连接符 2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76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3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5" grpId="0"/>
      <p:bldP spid="993316" grpId="0"/>
      <p:bldP spid="993318" grpId="0"/>
      <p:bldP spid="9933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52863" y="1455080"/>
            <a:ext cx="8642350" cy="5976938"/>
          </a:xfrm>
          <a:prstGeom prst="rect">
            <a:avLst/>
          </a:prstGeom>
          <a:noFill/>
          <a:ln>
            <a:miter lim="800000"/>
            <a:headEnd/>
            <a:tailEnd/>
          </a:ln>
        </p:spPr>
        <p:txBody>
          <a:bodyPr/>
          <a:lstStyle/>
          <a:p>
            <a:pPr marL="0" indent="0" algn="just" eaLnBrk="1" hangingPunct="1">
              <a:buSzPct val="120000"/>
              <a:buFont typeface="Arial" pitchFamily="34" charset="0"/>
              <a:buNone/>
            </a:pPr>
            <a:r>
              <a:rPr lang="en-US" altLang="zh-CN" sz="3200" b="1" dirty="0" smtClean="0"/>
              <a:t>Nottingham</a:t>
            </a:r>
            <a:r>
              <a:rPr lang="en-US" altLang="zh-CN" dirty="0" smtClean="0"/>
              <a:t>                </a:t>
            </a:r>
            <a:r>
              <a:rPr lang="zh-CN" altLang="en-US" sz="2400" dirty="0" smtClean="0">
                <a:solidFill>
                  <a:schemeClr val="hlink"/>
                </a:solidFill>
              </a:rPr>
              <a:t>英国诺丁汉大学</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Text Box 9"/>
          <p:cNvSpPr txBox="1">
            <a:spLocks noChangeArrowheads="1"/>
          </p:cNvSpPr>
          <p:nvPr/>
        </p:nvSpPr>
        <p:spPr bwMode="auto">
          <a:xfrm>
            <a:off x="252863" y="2031306"/>
            <a:ext cx="5905500" cy="4789487"/>
          </a:xfrm>
          <a:prstGeom prst="rect">
            <a:avLst/>
          </a:prstGeom>
          <a:noFill/>
          <a:ln>
            <a:noFill/>
          </a:ln>
          <a:effectLst>
            <a:prstShdw prst="shdw17" dist="17961" dir="2700000">
              <a:schemeClr val="accent1">
                <a:gamma/>
                <a:shade val="60000"/>
                <a:invGamma/>
              </a:schemeClr>
            </a:prstShdw>
          </a:effectLst>
          <a:extLst/>
        </p:spPr>
        <p:txBody>
          <a:bodyPr>
            <a:spAutoFit/>
          </a:bodyPr>
          <a:lstStyle>
            <a:lvl1pPr marL="363538" indent="-363538" algn="l" eaLnBrk="0" hangingPunct="0">
              <a:defRPr sz="2000">
                <a:solidFill>
                  <a:schemeClr val="tx1"/>
                </a:solidFill>
                <a:latin typeface="Calibri" pitchFamily="34" charset="0"/>
                <a:ea typeface="宋体" pitchFamily="2" charset="-122"/>
              </a:defRPr>
            </a:lvl1pPr>
            <a:lvl2pPr marL="542925"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algn="just" eaLnBrk="1" hangingPunct="1">
              <a:spcBef>
                <a:spcPct val="20000"/>
              </a:spcBef>
              <a:buFont typeface="Wingdings" pitchFamily="2" charset="2"/>
              <a:buChar char="Ø"/>
              <a:defRPr/>
            </a:pPr>
            <a:r>
              <a:rPr lang="en-US" altLang="zh-CN" sz="2800" dirty="0" smtClean="0"/>
              <a:t>The University of Nottingham is a public research university based in Nottingham, United Kingdom, with further campuses in Ningbo, China and Kuala Lumpur, Malaysia. It is considered among the top ten leading universities in the UK, and has been described by </a:t>
            </a:r>
            <a:r>
              <a:rPr lang="en-US" altLang="zh-CN" sz="2800" i="1" dirty="0" smtClean="0"/>
              <a:t>The Times</a:t>
            </a:r>
            <a:r>
              <a:rPr lang="en-US" altLang="zh-CN" sz="2800" dirty="0" smtClean="0"/>
              <a:t> as “the nearest Britain has to a truly global university” and “a prime alternative to Oxbridge”.</a:t>
            </a:r>
            <a:endParaRPr lang="zh-CN" altLang="en-US" dirty="0" smtClean="0"/>
          </a:p>
        </p:txBody>
      </p:sp>
      <p:pic>
        <p:nvPicPr>
          <p:cNvPr id="9" name="Picture 10"/>
          <p:cNvPicPr>
            <a:picLocks noChangeAspect="1" noChangeArrowheads="1"/>
          </p:cNvPicPr>
          <p:nvPr/>
        </p:nvPicPr>
        <p:blipFill>
          <a:blip r:embed="rId2"/>
          <a:srcRect/>
          <a:stretch>
            <a:fillRect/>
          </a:stretch>
        </p:blipFill>
        <p:spPr bwMode="auto">
          <a:xfrm>
            <a:off x="6332329" y="2367397"/>
            <a:ext cx="2554287" cy="2998787"/>
          </a:xfrm>
          <a:prstGeom prst="rect">
            <a:avLst/>
          </a:prstGeom>
          <a:noFill/>
          <a:ln w="9525">
            <a:noFill/>
            <a:miter lim="800000"/>
            <a:headEnd/>
            <a:tailEnd/>
          </a:ln>
        </p:spPr>
      </p:pic>
      <p:pic>
        <p:nvPicPr>
          <p:cNvPr id="24578" name="Picture 2"/>
          <p:cNvPicPr>
            <a:picLocks noChangeAspect="1" noChangeArrowheads="1"/>
          </p:cNvPicPr>
          <p:nvPr/>
        </p:nvPicPr>
        <p:blipFill>
          <a:blip r:embed="rId3"/>
          <a:srcRect/>
          <a:stretch>
            <a:fillRect/>
          </a:stretch>
        </p:blipFill>
        <p:spPr bwMode="auto">
          <a:xfrm>
            <a:off x="2411760" y="1617458"/>
            <a:ext cx="1266825" cy="32385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标题 1"/>
          <p:cNvSpPr txBox="1">
            <a:spLocks/>
          </p:cNvSpPr>
          <p:nvPr/>
        </p:nvSpPr>
        <p:spPr>
          <a:xfrm>
            <a:off x="193650" y="1701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cxnSp>
        <p:nvCxnSpPr>
          <p:cNvPr id="15" name="直接连接符 14"/>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83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31789" y="1433027"/>
            <a:ext cx="8797925" cy="6048375"/>
          </a:xfrm>
          <a:prstGeom prst="rect">
            <a:avLst/>
          </a:prstGeom>
          <a:noFill/>
          <a:ln>
            <a:miter lim="800000"/>
            <a:headEnd/>
            <a:tailEnd/>
          </a:ln>
        </p:spPr>
        <p:txBody>
          <a:bodyPr/>
          <a:lstStyle/>
          <a:p>
            <a:pPr algn="just" eaLnBrk="1" hangingPunct="1">
              <a:lnSpc>
                <a:spcPct val="100000"/>
              </a:lnSpc>
              <a:buSzPct val="120000"/>
              <a:buFont typeface="Arial" pitchFamily="34" charset="0"/>
              <a:buNone/>
            </a:pPr>
            <a:r>
              <a:rPr lang="en-US" altLang="zh-CN" sz="3200" b="1" dirty="0" smtClean="0"/>
              <a:t>Gael </a:t>
            </a:r>
            <a:r>
              <a:rPr lang="en-US" altLang="zh-CN" sz="3200" b="1" dirty="0" err="1" smtClean="0"/>
              <a:t>Lindenfield</a:t>
            </a:r>
            <a:r>
              <a:rPr lang="en-US" altLang="zh-CN" dirty="0" smtClean="0"/>
              <a:t>                           </a:t>
            </a:r>
            <a:r>
              <a:rPr lang="zh-CN" altLang="en-US" sz="2400" dirty="0" smtClean="0">
                <a:solidFill>
                  <a:schemeClr val="hlink"/>
                </a:solidFill>
              </a:rPr>
              <a:t>盖尔</a:t>
            </a:r>
            <a:r>
              <a:rPr lang="en-US" altLang="zh-CN" sz="2400" dirty="0" smtClean="0">
                <a:solidFill>
                  <a:schemeClr val="hlink"/>
                </a:solidFill>
                <a:latin typeface="宋体" pitchFamily="2" charset="-122"/>
              </a:rPr>
              <a:t>·</a:t>
            </a:r>
            <a:r>
              <a:rPr lang="zh-CN" altLang="en-US" sz="2400" dirty="0" smtClean="0">
                <a:solidFill>
                  <a:schemeClr val="hlink"/>
                </a:solidFill>
              </a:rPr>
              <a:t>林登费尔德（英国作家兼心理治疗学家）</a:t>
            </a:r>
            <a:endParaRPr lang="en-US" altLang="zh-CN" dirty="0" smtClean="0"/>
          </a:p>
          <a:p>
            <a:pPr algn="just" eaLnBrk="1" hangingPunct="1">
              <a:buFont typeface="Wingdings" pitchFamily="2" charset="2"/>
              <a:buChar char="Ø"/>
            </a:pPr>
            <a:endParaRPr lang="zh-CN" altLang="en-US"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Picture 12">
            <a:hlinkClick r:id="rId2" action="ppaction://hlinksldjump"/>
          </p:cNvPr>
          <p:cNvPicPr>
            <a:picLocks noChangeAspect="1" noChangeArrowheads="1"/>
          </p:cNvPicPr>
          <p:nvPr/>
        </p:nvPicPr>
        <p:blipFill>
          <a:blip r:embed="rId3"/>
          <a:srcRect/>
          <a:stretch>
            <a:fillRect/>
          </a:stretch>
        </p:blipFill>
        <p:spPr bwMode="auto">
          <a:xfrm>
            <a:off x="6313826" y="2636912"/>
            <a:ext cx="2526649" cy="3356061"/>
          </a:xfrm>
          <a:prstGeom prst="rect">
            <a:avLst/>
          </a:prstGeom>
          <a:noFill/>
          <a:ln w="9525">
            <a:noFill/>
            <a:miter lim="800000"/>
            <a:headEnd/>
            <a:tailEnd/>
          </a:ln>
        </p:spPr>
      </p:pic>
      <p:sp>
        <p:nvSpPr>
          <p:cNvPr id="9" name="Text Box 13"/>
          <p:cNvSpPr txBox="1">
            <a:spLocks noChangeArrowheads="1"/>
          </p:cNvSpPr>
          <p:nvPr/>
        </p:nvSpPr>
        <p:spPr bwMode="auto">
          <a:xfrm>
            <a:off x="131789" y="2302852"/>
            <a:ext cx="6049963" cy="4487382"/>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87313" indent="-87313" algn="l" eaLnBrk="0" hangingPunct="0">
              <a:defRPr sz="2000">
                <a:solidFill>
                  <a:schemeClr val="tx1"/>
                </a:solidFill>
                <a:latin typeface="Calibri" pitchFamily="34" charset="0"/>
                <a:ea typeface="宋体" pitchFamily="2" charset="-122"/>
              </a:defRPr>
            </a:lvl1pPr>
            <a:lvl2pPr algn="l" eaLnBrk="0" hangingPunct="0">
              <a:defRPr sz="2000">
                <a:solidFill>
                  <a:schemeClr val="tx1"/>
                </a:solidFill>
                <a:latin typeface="Calibri" pitchFamily="34" charset="0"/>
                <a:ea typeface="宋体" pitchFamily="2" charset="-122"/>
              </a:defRPr>
            </a:lvl2pPr>
            <a:lvl3pPr algn="l" eaLnBrk="0" hangingPunct="0">
              <a:defRPr sz="2000">
                <a:solidFill>
                  <a:schemeClr val="tx1"/>
                </a:solidFill>
                <a:latin typeface="Calibri" pitchFamily="34" charset="0"/>
                <a:ea typeface="宋体" pitchFamily="2" charset="-122"/>
              </a:defRPr>
            </a:lvl3pPr>
            <a:lvl4pPr algn="l" eaLnBrk="0" hangingPunct="0">
              <a:defRPr sz="2000">
                <a:solidFill>
                  <a:schemeClr val="tx1"/>
                </a:solidFill>
                <a:latin typeface="Calibri" pitchFamily="34" charset="0"/>
                <a:ea typeface="宋体" pitchFamily="2" charset="-122"/>
              </a:defRPr>
            </a:lvl4pPr>
            <a:lvl5pPr algn="l"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457200" indent="-457200" algn="just" eaLnBrk="1" hangingPunct="1">
              <a:spcBef>
                <a:spcPct val="20000"/>
              </a:spcBef>
              <a:buFont typeface="Wingdings" pitchFamily="2" charset="2"/>
              <a:buChar char="Ø"/>
              <a:defRPr/>
            </a:pPr>
            <a:r>
              <a:rPr lang="en-US" altLang="zh-CN" sz="2800" dirty="0" smtClean="0"/>
              <a:t>Gael </a:t>
            </a:r>
            <a:r>
              <a:rPr lang="en-US" altLang="zh-CN" sz="2800" dirty="0" err="1" smtClean="0"/>
              <a:t>Lindenfield</a:t>
            </a:r>
            <a:r>
              <a:rPr lang="en-US" altLang="zh-CN" sz="2800" dirty="0" smtClean="0"/>
              <a:t> is a psychotherapist and the UK’s leading confidence and self-help expert, a specialist in improving self confidence, assertive communication, anger management and emotional healing.</a:t>
            </a:r>
          </a:p>
          <a:p>
            <a:pPr marL="457200" indent="-457200" algn="just" eaLnBrk="1" hangingPunct="1">
              <a:spcBef>
                <a:spcPct val="20000"/>
              </a:spcBef>
              <a:buFont typeface="Wingdings" pitchFamily="2" charset="2"/>
              <a:buChar char="Ø"/>
              <a:defRPr/>
            </a:pPr>
            <a:r>
              <a:rPr lang="en-US" altLang="zh-CN" sz="2800" dirty="0" smtClean="0"/>
              <a:t>She is also the internationally best selling author of 21 ground-breaking books, which have been translated into 33 languages.</a:t>
            </a:r>
            <a:endParaRPr lang="zh-CN" altLang="en-US" sz="2800" dirty="0" smtClean="0"/>
          </a:p>
        </p:txBody>
      </p:sp>
      <p:pic>
        <p:nvPicPr>
          <p:cNvPr id="25602" name="Picture 2"/>
          <p:cNvPicPr>
            <a:picLocks noChangeAspect="1" noChangeArrowheads="1"/>
          </p:cNvPicPr>
          <p:nvPr/>
        </p:nvPicPr>
        <p:blipFill>
          <a:blip r:embed="rId4"/>
          <a:srcRect/>
          <a:stretch>
            <a:fillRect/>
          </a:stretch>
        </p:blipFill>
        <p:spPr bwMode="auto">
          <a:xfrm>
            <a:off x="3329930" y="1611685"/>
            <a:ext cx="1962150" cy="342900"/>
          </a:xfrm>
          <a:prstGeom prst="rect">
            <a:avLst/>
          </a:prstGeom>
          <a:noFill/>
          <a:ln w="9525">
            <a:noFill/>
            <a:miter lim="800000"/>
            <a:headEnd/>
            <a:tailEnd/>
          </a:ln>
          <a:effec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连接符 15"/>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13555312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184150" y="1556792"/>
            <a:ext cx="8778875" cy="5158333"/>
          </a:xfrm>
          <a:prstGeom prst="rect">
            <a:avLst/>
          </a:prstGeom>
          <a:noFill/>
          <a:ln>
            <a:miter lim="800000"/>
            <a:headEnd/>
            <a:tailEnd/>
          </a:ln>
        </p:spPr>
        <p:txBody>
          <a:bodyPr>
            <a:normAutofit lnSpcReduction="10000"/>
          </a:bodyPr>
          <a:lstStyle/>
          <a:p>
            <a:pPr algn="just" eaLnBrk="1" hangingPunct="1">
              <a:lnSpc>
                <a:spcPct val="90000"/>
              </a:lnSpc>
              <a:spcBef>
                <a:spcPct val="10000"/>
              </a:spcBef>
              <a:buSzPct val="120000"/>
              <a:buFont typeface="Arial" pitchFamily="34" charset="0"/>
              <a:buNone/>
            </a:pPr>
            <a:r>
              <a:rPr lang="en-US" altLang="zh-CN" sz="3200" b="1" dirty="0" smtClean="0"/>
              <a:t>Whoopi Goldberg</a:t>
            </a:r>
            <a:r>
              <a:rPr lang="en-US" altLang="zh-CN" dirty="0" smtClean="0"/>
              <a:t>                         </a:t>
            </a:r>
            <a:r>
              <a:rPr lang="zh-CN" altLang="en-US" sz="2400" dirty="0" smtClean="0">
                <a:solidFill>
                  <a:schemeClr val="hlink"/>
                </a:solidFill>
              </a:rPr>
              <a:t>乌比</a:t>
            </a:r>
            <a:r>
              <a:rPr lang="en-US" altLang="zh-CN" sz="2400" dirty="0" smtClean="0">
                <a:solidFill>
                  <a:schemeClr val="hlink"/>
                </a:solidFill>
                <a:latin typeface="宋体" pitchFamily="2" charset="-122"/>
              </a:rPr>
              <a:t>·</a:t>
            </a:r>
            <a:r>
              <a:rPr lang="zh-CN" altLang="en-US" sz="2400" dirty="0" smtClean="0">
                <a:solidFill>
                  <a:schemeClr val="hlink"/>
                </a:solidFill>
              </a:rPr>
              <a:t>戈德堡（美国女演员）</a:t>
            </a:r>
            <a:r>
              <a:rPr lang="en-US" altLang="zh-CN" dirty="0" smtClean="0"/>
              <a:t> </a:t>
            </a:r>
          </a:p>
          <a:p>
            <a:pPr algn="just" eaLnBrk="1" hangingPunct="1">
              <a:lnSpc>
                <a:spcPct val="90000"/>
              </a:lnSpc>
              <a:spcBef>
                <a:spcPct val="10000"/>
              </a:spcBef>
              <a:buFont typeface="Wingdings" pitchFamily="2" charset="2"/>
              <a:buChar char="Ø"/>
            </a:pPr>
            <a:r>
              <a:rPr lang="en-US" altLang="en-US" sz="2800" dirty="0" smtClean="0">
                <a:ea typeface="宋体" pitchFamily="2" charset="-122"/>
              </a:rPr>
              <a:t>Whoopi Goldberg </a:t>
            </a:r>
            <a:r>
              <a:rPr lang="en-US" altLang="zh-CN" sz="2800" dirty="0" smtClean="0"/>
              <a:t>(</a:t>
            </a:r>
            <a:r>
              <a:rPr lang="en-US" altLang="en-US" sz="2800" dirty="0" smtClean="0">
                <a:ea typeface="宋体" pitchFamily="2" charset="-122"/>
              </a:rPr>
              <a:t>1955</a:t>
            </a:r>
            <a:r>
              <a:rPr lang="en-US" altLang="zh-CN" sz="2800" dirty="0" smtClean="0"/>
              <a:t>— </a:t>
            </a:r>
            <a:r>
              <a:rPr lang="en-US" altLang="en-US" sz="2800" dirty="0" smtClean="0">
                <a:ea typeface="宋体" pitchFamily="2" charset="-122"/>
              </a:rPr>
              <a:t>) is an </a:t>
            </a:r>
            <a:r>
              <a:rPr lang="en-US" altLang="zh-CN" sz="2800" dirty="0" smtClean="0"/>
              <a:t>Oscar-winning </a:t>
            </a:r>
            <a:r>
              <a:rPr lang="en-US" altLang="en-US" sz="2800" dirty="0" smtClean="0">
                <a:ea typeface="宋体" pitchFamily="2" charset="-122"/>
              </a:rPr>
              <a:t>American actress, singer-songwriter, political activist, and talk show host.</a:t>
            </a:r>
          </a:p>
          <a:p>
            <a:pPr algn="just" eaLnBrk="1" hangingPunct="1">
              <a:lnSpc>
                <a:spcPct val="90000"/>
              </a:lnSpc>
              <a:spcBef>
                <a:spcPct val="10000"/>
              </a:spcBef>
              <a:buFont typeface="Wingdings" pitchFamily="2" charset="2"/>
              <a:buChar char="Ø"/>
            </a:pPr>
            <a:r>
              <a:rPr lang="en-US" altLang="en-US" sz="2800" dirty="0" smtClean="0">
                <a:ea typeface="宋体" pitchFamily="2" charset="-122"/>
              </a:rPr>
              <a:t>Goldberg made her film debut in </a:t>
            </a:r>
            <a:r>
              <a:rPr lang="en-US" altLang="en-US" sz="2800" i="1" dirty="0" smtClean="0">
                <a:ea typeface="宋体" pitchFamily="2" charset="-122"/>
              </a:rPr>
              <a:t>The Color Purple</a:t>
            </a:r>
            <a:r>
              <a:rPr lang="en-US" altLang="en-US" sz="2800" dirty="0" smtClean="0">
                <a:ea typeface="宋体" pitchFamily="2" charset="-122"/>
              </a:rPr>
              <a:t> playing </a:t>
            </a:r>
            <a:r>
              <a:rPr lang="en-US" altLang="en-US" sz="2800" dirty="0" err="1" smtClean="0">
                <a:ea typeface="宋体" pitchFamily="2" charset="-122"/>
              </a:rPr>
              <a:t>Celie</a:t>
            </a:r>
            <a:r>
              <a:rPr lang="en-US" altLang="en-US" sz="2800" dirty="0" smtClean="0">
                <a:ea typeface="宋体" pitchFamily="2" charset="-122"/>
              </a:rPr>
              <a:t>, a mistreated black woman in the Deep South. She received a nomination for the Academy Award for Best Actress and won her first Golden Globe Award for her role in the film. In 1990, she starred as </a:t>
            </a:r>
            <a:r>
              <a:rPr lang="en-US" altLang="en-US" sz="2800" dirty="0" err="1" smtClean="0">
                <a:ea typeface="宋体" pitchFamily="2" charset="-122"/>
              </a:rPr>
              <a:t>Oda</a:t>
            </a:r>
            <a:r>
              <a:rPr lang="en-US" altLang="en-US" sz="2800" dirty="0" smtClean="0">
                <a:ea typeface="宋体" pitchFamily="2" charset="-122"/>
              </a:rPr>
              <a:t> Mae Brown, a psychic helping a slain man find his killer in the blockbuster film </a:t>
            </a:r>
            <a:r>
              <a:rPr lang="en-US" altLang="en-US" sz="2800" i="1" dirty="0" smtClean="0">
                <a:ea typeface="宋体" pitchFamily="2" charset="-122"/>
              </a:rPr>
              <a:t>Ghost</a:t>
            </a:r>
            <a:r>
              <a:rPr lang="en-US" altLang="en-US" sz="2800" dirty="0" smtClean="0">
                <a:ea typeface="宋体" pitchFamily="2" charset="-122"/>
              </a:rPr>
              <a:t>. This performance won her a second Golden Globe and an Academy Award for Best Supporting Actress. </a:t>
            </a:r>
            <a:r>
              <a:rPr lang="en-US" altLang="zh-CN" dirty="0" smtClean="0"/>
              <a:t> </a:t>
            </a:r>
            <a:endParaRPr lang="zh-CN" altLang="en-US"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6626" name="Picture 2"/>
          <p:cNvPicPr>
            <a:picLocks noChangeAspect="1" noChangeArrowheads="1"/>
          </p:cNvPicPr>
          <p:nvPr/>
        </p:nvPicPr>
        <p:blipFill>
          <a:blip r:embed="rId2"/>
          <a:srcRect/>
          <a:stretch>
            <a:fillRect/>
          </a:stretch>
        </p:blipFill>
        <p:spPr bwMode="auto">
          <a:xfrm>
            <a:off x="3347864" y="1643217"/>
            <a:ext cx="2266950" cy="333375"/>
          </a:xfrm>
          <a:prstGeom prst="rect">
            <a:avLst/>
          </a:prstGeom>
          <a:noFill/>
          <a:ln w="9525">
            <a:noFill/>
            <a:miter lim="800000"/>
            <a:headEnd/>
            <a:tailEnd/>
          </a:ln>
          <a:effec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连接符 1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4650496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1"/>
          <p:cNvSpPr>
            <a:spLocks noGrp="1"/>
          </p:cNvSpPr>
          <p:nvPr>
            <p:ph idx="4294967295"/>
          </p:nvPr>
        </p:nvSpPr>
        <p:spPr bwMode="auto">
          <a:xfrm>
            <a:off x="165100" y="620713"/>
            <a:ext cx="8807450" cy="6094412"/>
          </a:xfrm>
          <a:prstGeom prst="rect">
            <a:avLst/>
          </a:prstGeom>
          <a:noFill/>
          <a:ln>
            <a:miter lim="800000"/>
            <a:headEnd/>
            <a:tailEnd/>
          </a:ln>
        </p:spPr>
        <p:txBody>
          <a:bodyPr>
            <a:normAutofit fontScale="92500" lnSpcReduction="10000"/>
          </a:bodyPr>
          <a:lstStyle/>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Font typeface="Arial" pitchFamily="34" charset="0"/>
              <a:buNone/>
            </a:pPr>
            <a:endParaRPr lang="en-US" altLang="zh-CN" b="1" dirty="0" smtClean="0">
              <a:solidFill>
                <a:schemeClr val="accent6">
                  <a:lumMod val="50000"/>
                </a:schemeClr>
              </a:solidFill>
            </a:endParaRPr>
          </a:p>
          <a:p>
            <a:pPr algn="ctr" eaLnBrk="1" hangingPunct="1">
              <a:buSzPct val="120000"/>
              <a:buNone/>
            </a:pPr>
            <a:r>
              <a:rPr lang="en-US" altLang="zh-CN" b="1" dirty="0" smtClean="0">
                <a:solidFill>
                  <a:schemeClr val="accent6">
                    <a:lumMod val="50000"/>
                  </a:schemeClr>
                </a:solidFill>
              </a:rPr>
              <a:t>Whoopi Goldberg </a:t>
            </a:r>
            <a:endParaRPr lang="zh-CN" altLang="en-US" b="1" dirty="0" smtClean="0">
              <a:solidFill>
                <a:schemeClr val="accent6">
                  <a:lumMod val="50000"/>
                </a:schemeClr>
              </a:solidFill>
            </a:endParaRPr>
          </a:p>
          <a:p>
            <a:pPr algn="ctr" eaLnBrk="1" hangingPunct="1">
              <a:buSzPct val="120000"/>
              <a:buFont typeface="Arial" pitchFamily="34" charset="0"/>
              <a:buNone/>
            </a:pPr>
            <a:endParaRPr lang="zh-CN" altLang="en-US" b="1" dirty="0" smtClean="0">
              <a:solidFill>
                <a:schemeClr val="accent6">
                  <a:lumMod val="50000"/>
                </a:schemeClr>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Picture 10"/>
          <p:cNvPicPr>
            <a:picLocks noChangeAspect="1" noChangeArrowheads="1"/>
          </p:cNvPicPr>
          <p:nvPr/>
        </p:nvPicPr>
        <p:blipFill>
          <a:blip r:embed="rId2"/>
          <a:srcRect/>
          <a:stretch>
            <a:fillRect/>
          </a:stretch>
        </p:blipFill>
        <p:spPr bwMode="auto">
          <a:xfrm>
            <a:off x="2347913" y="1988839"/>
            <a:ext cx="3916362" cy="4086523"/>
          </a:xfrm>
          <a:prstGeom prst="rect">
            <a:avLst/>
          </a:prstGeom>
          <a:noFill/>
          <a:ln w="9525">
            <a:noFill/>
            <a:miter lim="800000"/>
            <a:headEnd/>
            <a:tailEnd/>
          </a:ln>
        </p:spPr>
      </p:pic>
      <p:pic>
        <p:nvPicPr>
          <p:cNvPr id="12" name="Picture 12"/>
          <p:cNvPicPr>
            <a:picLocks noChangeAspect="1" noChangeArrowheads="1"/>
          </p:cNvPicPr>
          <p:nvPr/>
        </p:nvPicPr>
        <p:blipFill>
          <a:blip r:embed="rId3"/>
          <a:srcRect/>
          <a:stretch>
            <a:fillRect/>
          </a:stretch>
        </p:blipFill>
        <p:spPr bwMode="auto">
          <a:xfrm>
            <a:off x="1160463" y="1916808"/>
            <a:ext cx="6696075" cy="4255392"/>
          </a:xfrm>
          <a:prstGeom prst="rect">
            <a:avLst/>
          </a:prstGeom>
          <a:noFill/>
          <a:ln w="9525">
            <a:noFill/>
            <a:miter lim="800000"/>
            <a:headEnd/>
            <a:tailEnd/>
          </a:ln>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接连接符 13"/>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51097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Text Box 16"/>
          <p:cNvSpPr txBox="1">
            <a:spLocks noChangeArrowheads="1"/>
          </p:cNvSpPr>
          <p:nvPr/>
        </p:nvSpPr>
        <p:spPr bwMode="auto">
          <a:xfrm>
            <a:off x="362017" y="1611685"/>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0" fontAlgn="base" hangingPunct="0">
              <a:spcBef>
                <a:spcPct val="50000"/>
              </a:spcBef>
              <a:spcAft>
                <a:spcPct val="0"/>
              </a:spcAft>
            </a:pPr>
            <a:r>
              <a:rPr lang="en-US" altLang="zh-CN" sz="2800" dirty="0" smtClean="0">
                <a:solidFill>
                  <a:prstClr val="black"/>
                </a:solidFill>
              </a:rPr>
              <a:t>Watch the video and answer the questions.</a:t>
            </a:r>
          </a:p>
        </p:txBody>
      </p:sp>
      <p:sp>
        <p:nvSpPr>
          <p:cNvPr id="6155" name="Text Box 17"/>
          <p:cNvSpPr txBox="1">
            <a:spLocks noChangeArrowheads="1"/>
          </p:cNvSpPr>
          <p:nvPr/>
        </p:nvSpPr>
        <p:spPr bwMode="auto">
          <a:xfrm>
            <a:off x="622299" y="2348880"/>
            <a:ext cx="8208962" cy="4229100"/>
          </a:xfrm>
          <a:prstGeom prst="rect">
            <a:avLst/>
          </a:prstGeom>
          <a:noFill/>
          <a:ln w="9525" algn="ctr">
            <a:noFill/>
            <a:miter lim="800000"/>
            <a:headEnd/>
            <a:tailEnd/>
          </a:ln>
        </p:spPr>
        <p:txBody>
          <a:bodyPr>
            <a:spAutoFit/>
          </a:bodyPr>
          <a:lstStyle/>
          <a:p>
            <a:pPr marL="363538" indent="-363538" eaLnBrk="0" fontAlgn="base" hangingPunct="0">
              <a:lnSpc>
                <a:spcPct val="130000"/>
              </a:lnSpc>
              <a:spcBef>
                <a:spcPct val="20000"/>
              </a:spcBef>
              <a:spcAft>
                <a:spcPct val="0"/>
              </a:spcAft>
              <a:tabLst>
                <a:tab pos="363538" algn="l"/>
              </a:tabLst>
              <a:defRPr/>
            </a:pPr>
            <a:r>
              <a:rPr lang="en-US" altLang="zh-CN" sz="2400" dirty="0">
                <a:solidFill>
                  <a:prstClr val="black"/>
                </a:solidFill>
                <a:latin typeface="Century Gothic" pitchFamily="34" charset="0"/>
              </a:rPr>
              <a:t>    Clip One. </a:t>
            </a:r>
          </a:p>
          <a:p>
            <a:pPr marL="457200" indent="-457200" eaLnBrk="0" fontAlgn="base" hangingPunct="0">
              <a:lnSpc>
                <a:spcPct val="130000"/>
              </a:lnSpc>
              <a:spcBef>
                <a:spcPct val="20000"/>
              </a:spcBef>
              <a:spcAft>
                <a:spcPct val="0"/>
              </a:spcAft>
              <a:buFontTx/>
              <a:buAutoNum type="arabicPeriod"/>
              <a:tabLst>
                <a:tab pos="363538" algn="l"/>
              </a:tabLst>
              <a:defRPr/>
            </a:pPr>
            <a:r>
              <a:rPr lang="en-US" altLang="zh-CN" sz="2400" dirty="0">
                <a:solidFill>
                  <a:prstClr val="black"/>
                </a:solidFill>
                <a:latin typeface="Century Gothic" pitchFamily="34" charset="0"/>
              </a:rPr>
              <a:t>Why is the girl, </a:t>
            </a:r>
            <a:r>
              <a:rPr lang="en-US" altLang="zh-CN" sz="2400" dirty="0" err="1">
                <a:solidFill>
                  <a:prstClr val="black"/>
                </a:solidFill>
                <a:latin typeface="Century Gothic" pitchFamily="34" charset="0"/>
              </a:rPr>
              <a:t>Ryden</a:t>
            </a:r>
            <a:r>
              <a:rPr lang="en-US" altLang="zh-CN" sz="2400" dirty="0">
                <a:solidFill>
                  <a:prstClr val="black"/>
                </a:solidFill>
                <a:latin typeface="Century Gothic" pitchFamily="34" charset="0"/>
              </a:rPr>
              <a:t> </a:t>
            </a:r>
            <a:r>
              <a:rPr lang="en-US" altLang="zh-CN" sz="2400" dirty="0" err="1">
                <a:solidFill>
                  <a:prstClr val="black"/>
                </a:solidFill>
                <a:latin typeface="Century Gothic" pitchFamily="34" charset="0"/>
              </a:rPr>
              <a:t>Malby</a:t>
            </a:r>
            <a:r>
              <a:rPr lang="en-US" altLang="zh-CN" sz="2400" dirty="0">
                <a:solidFill>
                  <a:prstClr val="black"/>
                </a:solidFill>
                <a:latin typeface="Century Gothic" pitchFamily="34" charset="0"/>
              </a:rPr>
              <a:t>, screaming in the end</a:t>
            </a:r>
            <a:r>
              <a:rPr lang="en-US" altLang="zh-CN" sz="2400" dirty="0">
                <a:solidFill>
                  <a:prstClr val="black"/>
                </a:solidFill>
                <a:latin typeface="Arial Unicode MS" pitchFamily="34" charset="-122"/>
                <a:ea typeface="Arial Unicode MS" pitchFamily="34" charset="-122"/>
              </a:rPr>
              <a:t>?</a:t>
            </a:r>
          </a:p>
          <a:p>
            <a:pPr marL="457200" indent="-457200" eaLnBrk="0" fontAlgn="base" hangingPunct="0">
              <a:lnSpc>
                <a:spcPct val="130000"/>
              </a:lnSpc>
              <a:spcBef>
                <a:spcPct val="20000"/>
              </a:spcBef>
              <a:spcAft>
                <a:spcPct val="0"/>
              </a:spcAft>
              <a:tabLst>
                <a:tab pos="363538" algn="l"/>
              </a:tabLst>
              <a:defRPr/>
            </a:pPr>
            <a:r>
              <a:rPr lang="en-US" altLang="zh-CN" sz="2400" dirty="0">
                <a:solidFill>
                  <a:srgbClr val="0070C0"/>
                </a:solidFill>
                <a:latin typeface="Century Gothic" pitchFamily="34" charset="0"/>
                <a:ea typeface="Arial Unicode MS" pitchFamily="34" charset="-122"/>
              </a:rPr>
              <a:t>      fail again, because it’s impossible to be fully prepared for an interview. </a:t>
            </a:r>
            <a:endParaRPr lang="en-US" altLang="zh-CN" sz="2400" dirty="0">
              <a:solidFill>
                <a:prstClr val="black"/>
              </a:solidFill>
              <a:latin typeface="Century Gothic" pitchFamily="34" charset="0"/>
            </a:endParaRPr>
          </a:p>
          <a:p>
            <a:pPr marL="363538" indent="-363538" eaLnBrk="0" fontAlgn="base" hangingPunct="0">
              <a:lnSpc>
                <a:spcPct val="130000"/>
              </a:lnSpc>
              <a:spcBef>
                <a:spcPct val="20000"/>
              </a:spcBef>
              <a:spcAft>
                <a:spcPct val="0"/>
              </a:spcAft>
              <a:tabLst>
                <a:tab pos="363538" algn="l"/>
              </a:tabLst>
              <a:defRPr/>
            </a:pPr>
            <a:r>
              <a:rPr lang="en-US" altLang="zh-CN" sz="2400" dirty="0">
                <a:solidFill>
                  <a:prstClr val="black"/>
                </a:solidFill>
                <a:latin typeface="Century Gothic" pitchFamily="34" charset="0"/>
              </a:rPr>
              <a:t>2. What is the first problem facing students leaving university</a:t>
            </a:r>
            <a:r>
              <a:rPr lang="en-US" altLang="zh-CN" sz="2400" dirty="0">
                <a:solidFill>
                  <a:prstClr val="black"/>
                </a:solidFill>
                <a:latin typeface="Arial Unicode MS" pitchFamily="34" charset="-122"/>
                <a:ea typeface="Arial Unicode MS" pitchFamily="34" charset="-122"/>
              </a:rPr>
              <a:t>?</a:t>
            </a:r>
          </a:p>
          <a:p>
            <a:pPr marL="363538" indent="-363538" eaLnBrk="0" fontAlgn="base" hangingPunct="0">
              <a:lnSpc>
                <a:spcPct val="130000"/>
              </a:lnSpc>
              <a:spcBef>
                <a:spcPct val="20000"/>
              </a:spcBef>
              <a:spcAft>
                <a:spcPct val="0"/>
              </a:spcAft>
              <a:tabLst>
                <a:tab pos="363538" algn="l"/>
              </a:tabLst>
              <a:defRPr/>
            </a:pPr>
            <a:r>
              <a:rPr lang="en-US" altLang="zh-CN" sz="2400" dirty="0">
                <a:solidFill>
                  <a:srgbClr val="0070C0"/>
                </a:solidFill>
                <a:latin typeface="Arial Unicode MS" pitchFamily="34" charset="-122"/>
                <a:ea typeface="Arial Unicode MS" pitchFamily="34" charset="-122"/>
              </a:rPr>
              <a:t>     </a:t>
            </a:r>
            <a:r>
              <a:rPr lang="en-US" altLang="zh-CN" sz="2400" dirty="0">
                <a:solidFill>
                  <a:srgbClr val="0070C0"/>
                </a:solidFill>
                <a:latin typeface="Century Gothic" pitchFamily="34" charset="0"/>
                <a:ea typeface="Arial Unicode MS" pitchFamily="34" charset="-122"/>
              </a:rPr>
              <a:t>finding a job; embarrassing jobless period; transition period; temporary job</a:t>
            </a:r>
          </a:p>
        </p:txBody>
      </p:sp>
      <p:pic>
        <p:nvPicPr>
          <p:cNvPr id="6156" name="Picture 18">
            <a:hlinkClick r:id="rId2" action="ppaction://hlinkfile"/>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2959" t="17577" r="9288" b="12083"/>
          <a:stretch>
            <a:fillRect/>
          </a:stretch>
        </p:blipFill>
        <p:spPr bwMode="auto">
          <a:xfrm>
            <a:off x="622299" y="2480469"/>
            <a:ext cx="2778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 y="206647"/>
            <a:ext cx="8229600"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1196752"/>
            <a:ext cx="6773863"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4186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2"/>
          <p:cNvSpPr txBox="1">
            <a:spLocks noChangeArrowheads="1"/>
          </p:cNvSpPr>
          <p:nvPr/>
        </p:nvSpPr>
        <p:spPr bwMode="auto">
          <a:xfrm>
            <a:off x="166688" y="1443916"/>
            <a:ext cx="8807450" cy="584775"/>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l" eaLnBrk="1" hangingPunct="1">
              <a:spcBef>
                <a:spcPct val="50000"/>
              </a:spcBef>
              <a:defRPr/>
            </a:pPr>
            <a:r>
              <a:rPr lang="en-US" altLang="zh-CN" sz="3200" b="1" dirty="0"/>
              <a:t>Bruce Willis</a:t>
            </a:r>
            <a:r>
              <a:rPr lang="en-US" altLang="zh-CN" sz="3200" dirty="0"/>
              <a:t>  </a:t>
            </a:r>
            <a:r>
              <a:rPr lang="en-US" altLang="zh-CN" sz="3200" dirty="0" smtClean="0"/>
              <a:t> </a:t>
            </a:r>
            <a:r>
              <a:rPr lang="zh-CN" altLang="en-US" sz="2400" dirty="0" smtClean="0">
                <a:solidFill>
                  <a:schemeClr val="hlink"/>
                </a:solidFill>
              </a:rPr>
              <a:t>布</a:t>
            </a:r>
            <a:r>
              <a:rPr lang="zh-CN" altLang="en-US" sz="2400" dirty="0">
                <a:solidFill>
                  <a:schemeClr val="hlink"/>
                </a:solidFill>
              </a:rPr>
              <a:t>鲁斯</a:t>
            </a:r>
            <a:r>
              <a:rPr lang="en-US" altLang="zh-CN" sz="2400" dirty="0">
                <a:solidFill>
                  <a:schemeClr val="hlink"/>
                </a:solidFill>
                <a:latin typeface="宋体"/>
              </a:rPr>
              <a:t>·</a:t>
            </a:r>
            <a:r>
              <a:rPr lang="zh-CN" altLang="en-US" sz="2400" dirty="0">
                <a:solidFill>
                  <a:schemeClr val="hlink"/>
                </a:solidFill>
              </a:rPr>
              <a:t>威利斯（美国男演员）</a:t>
            </a:r>
          </a:p>
        </p:txBody>
      </p:sp>
      <p:sp>
        <p:nvSpPr>
          <p:cNvPr id="8" name="内容占位符 1"/>
          <p:cNvSpPr>
            <a:spLocks noGrp="1"/>
          </p:cNvSpPr>
          <p:nvPr>
            <p:ph idx="4294967295"/>
          </p:nvPr>
        </p:nvSpPr>
        <p:spPr bwMode="auto">
          <a:xfrm>
            <a:off x="-324544" y="1786840"/>
            <a:ext cx="6597212" cy="5759450"/>
          </a:xfrm>
          <a:prstGeom prst="rect">
            <a:avLst/>
          </a:prstGeom>
          <a:noFill/>
          <a:ln>
            <a:miter lim="800000"/>
            <a:headEnd/>
            <a:tailEnd/>
          </a:ln>
        </p:spPr>
        <p:txBody>
          <a:bodyPr>
            <a:normAutofit/>
          </a:bodyPr>
          <a:lstStyle/>
          <a:p>
            <a:pPr marL="0" indent="0" eaLnBrk="1" hangingPunct="1">
              <a:lnSpc>
                <a:spcPct val="90000"/>
              </a:lnSpc>
              <a:spcBef>
                <a:spcPct val="15000"/>
              </a:spcBef>
              <a:buSzPct val="120000"/>
              <a:buFont typeface="Arial" pitchFamily="34" charset="0"/>
              <a:buNone/>
            </a:pPr>
            <a:endParaRPr lang="zh-CN" altLang="en-US" sz="2400" b="1" dirty="0" smtClean="0">
              <a:solidFill>
                <a:schemeClr val="hlink"/>
              </a:solidFill>
            </a:endParaRPr>
          </a:p>
          <a:p>
            <a:pPr marL="457200" indent="-457200" algn="just" eaLnBrk="1" hangingPunct="1">
              <a:lnSpc>
                <a:spcPct val="90000"/>
              </a:lnSpc>
              <a:spcBef>
                <a:spcPct val="15000"/>
              </a:spcBef>
              <a:buFont typeface="Wingdings" pitchFamily="2" charset="2"/>
              <a:buChar char="Ø"/>
            </a:pPr>
            <a:r>
              <a:rPr lang="en-US" altLang="zh-CN" sz="2400" dirty="0" smtClean="0">
                <a:latin typeface="Times New Roman" panose="02020603050405020304" pitchFamily="18" charset="0"/>
                <a:cs typeface="Times New Roman" panose="02020603050405020304" pitchFamily="18" charset="0"/>
              </a:rPr>
              <a:t>Bruce Willis (1955— ) is an American actor, producer and musician. His career began in television in the 1980s and has continued both in television and film since, including comedic, dramatic, and action roles. He is well known for the role of John </a:t>
            </a:r>
            <a:r>
              <a:rPr lang="en-US" altLang="zh-CN" sz="2400" dirty="0" err="1" smtClean="0">
                <a:latin typeface="Times New Roman" panose="02020603050405020304" pitchFamily="18" charset="0"/>
                <a:cs typeface="Times New Roman" panose="02020603050405020304" pitchFamily="18" charset="0"/>
              </a:rPr>
              <a:t>McClane</a:t>
            </a:r>
            <a:r>
              <a:rPr lang="en-US" altLang="zh-CN" sz="2400" dirty="0" smtClean="0">
                <a:latin typeface="Times New Roman" panose="02020603050405020304" pitchFamily="18" charset="0"/>
                <a:cs typeface="Times New Roman" panose="02020603050405020304" pitchFamily="18" charset="0"/>
              </a:rPr>
              <a:t> in the </a:t>
            </a:r>
            <a:r>
              <a:rPr lang="en-US" altLang="zh-CN" sz="2400" i="1" dirty="0" smtClean="0">
                <a:latin typeface="Times New Roman" panose="02020603050405020304" pitchFamily="18" charset="0"/>
                <a:cs typeface="Times New Roman" panose="02020603050405020304" pitchFamily="18" charset="0"/>
              </a:rPr>
              <a:t>Die Hard</a:t>
            </a:r>
            <a:r>
              <a:rPr lang="en-US" altLang="zh-CN" sz="2400" dirty="0" smtClean="0">
                <a:latin typeface="Times New Roman" panose="02020603050405020304" pitchFamily="18" charset="0"/>
                <a:cs typeface="Times New Roman" panose="02020603050405020304" pitchFamily="18" charset="0"/>
              </a:rPr>
              <a:t> series, which were mostly critical and uniformly financial successes. He has also appeared in over 60 films, including box office successes like </a:t>
            </a:r>
            <a:r>
              <a:rPr lang="en-US" altLang="zh-CN" sz="2400" i="1" dirty="0" smtClean="0">
                <a:latin typeface="Times New Roman" panose="02020603050405020304" pitchFamily="18" charset="0"/>
                <a:cs typeface="Times New Roman" panose="02020603050405020304" pitchFamily="18" charset="0"/>
              </a:rPr>
              <a:t>Pulp Fiction</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Sin City</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12 Monkeys</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The Fifth Element</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Armageddon</a:t>
            </a:r>
            <a:r>
              <a:rPr lang="en-US" altLang="zh-CN" sz="2400" dirty="0" smtClean="0">
                <a:latin typeface="Times New Roman" panose="02020603050405020304" pitchFamily="18" charset="0"/>
                <a:cs typeface="Times New Roman" panose="02020603050405020304" pitchFamily="18" charset="0"/>
              </a:rPr>
              <a:t>, and </a:t>
            </a:r>
            <a:r>
              <a:rPr lang="en-US" altLang="zh-CN" sz="2400" i="1" dirty="0" smtClean="0">
                <a:latin typeface="Times New Roman" panose="02020603050405020304" pitchFamily="18" charset="0"/>
                <a:cs typeface="Times New Roman" panose="02020603050405020304" pitchFamily="18" charset="0"/>
              </a:rPr>
              <a:t>The Sixth Sense</a:t>
            </a:r>
            <a:r>
              <a:rPr lang="en-US" altLang="zh-CN" sz="2400" dirty="0" smtClean="0">
                <a:latin typeface="Times New Roman" panose="02020603050405020304" pitchFamily="18" charset="0"/>
                <a:cs typeface="Times New Roman" panose="02020603050405020304" pitchFamily="18" charset="0"/>
              </a:rPr>
              <a:t>.</a:t>
            </a:r>
            <a:endParaRPr lang="zh-CN" altLang="en-US" sz="2400" dirty="0" smtClean="0">
              <a:latin typeface="Times New Roman" panose="02020603050405020304" pitchFamily="18" charset="0"/>
              <a:cs typeface="Times New Roman" panose="02020603050405020304" pitchFamily="18" charset="0"/>
            </a:endParaRPr>
          </a:p>
        </p:txBody>
      </p:sp>
      <p:pic>
        <p:nvPicPr>
          <p:cNvPr id="9" name="Picture 11"/>
          <p:cNvPicPr>
            <a:picLocks noChangeAspect="1" noChangeArrowheads="1"/>
          </p:cNvPicPr>
          <p:nvPr/>
        </p:nvPicPr>
        <p:blipFill>
          <a:blip r:embed="rId3"/>
          <a:srcRect/>
          <a:stretch>
            <a:fillRect/>
          </a:stretch>
        </p:blipFill>
        <p:spPr bwMode="auto">
          <a:xfrm>
            <a:off x="6732240" y="2203846"/>
            <a:ext cx="2170112" cy="3960440"/>
          </a:xfrm>
          <a:prstGeom prst="rect">
            <a:avLst/>
          </a:prstGeom>
          <a:noFill/>
          <a:ln w="9525">
            <a:noFill/>
            <a:miter lim="800000"/>
            <a:headEnd/>
            <a:tailEnd/>
          </a:ln>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接连接符 13"/>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36755169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3"/>
          <p:cNvSpPr txBox="1">
            <a:spLocks noChangeArrowheads="1"/>
          </p:cNvSpPr>
          <p:nvPr/>
        </p:nvSpPr>
        <p:spPr bwMode="auto">
          <a:xfrm>
            <a:off x="165100" y="1493428"/>
            <a:ext cx="8807450" cy="579438"/>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l">
              <a:spcBef>
                <a:spcPct val="10000"/>
              </a:spcBef>
              <a:buSzPct val="120000"/>
              <a:buFont typeface="Arial" pitchFamily="34" charset="0"/>
              <a:buNone/>
              <a:defRPr/>
            </a:pPr>
            <a:r>
              <a:rPr lang="en-US" altLang="zh-CN" sz="3200" b="1" dirty="0"/>
              <a:t>Brad Pitt</a:t>
            </a:r>
            <a:r>
              <a:rPr lang="en-US" altLang="zh-CN" sz="3200" dirty="0"/>
              <a:t>  </a:t>
            </a:r>
            <a:r>
              <a:rPr lang="zh-CN" altLang="en-US" sz="2400" dirty="0" smtClean="0">
                <a:solidFill>
                  <a:schemeClr val="hlink"/>
                </a:solidFill>
              </a:rPr>
              <a:t>布</a:t>
            </a:r>
            <a:r>
              <a:rPr lang="zh-CN" altLang="en-US" sz="2400" dirty="0">
                <a:solidFill>
                  <a:schemeClr val="hlink"/>
                </a:solidFill>
              </a:rPr>
              <a:t>拉德</a:t>
            </a:r>
            <a:r>
              <a:rPr lang="en-US" altLang="zh-CN" sz="2400" dirty="0">
                <a:solidFill>
                  <a:schemeClr val="hlink"/>
                </a:solidFill>
                <a:latin typeface="宋体"/>
              </a:rPr>
              <a:t>·</a:t>
            </a:r>
            <a:r>
              <a:rPr lang="zh-CN" altLang="en-US" sz="2400" dirty="0">
                <a:solidFill>
                  <a:schemeClr val="hlink"/>
                </a:solidFill>
              </a:rPr>
              <a:t>皮特（美国男演员）</a:t>
            </a:r>
          </a:p>
        </p:txBody>
      </p:sp>
      <p:sp>
        <p:nvSpPr>
          <p:cNvPr id="8" name="内容占位符 1"/>
          <p:cNvSpPr>
            <a:spLocks noGrp="1"/>
          </p:cNvSpPr>
          <p:nvPr>
            <p:ph idx="4294967295"/>
          </p:nvPr>
        </p:nvSpPr>
        <p:spPr bwMode="auto">
          <a:xfrm>
            <a:off x="165100" y="1889497"/>
            <a:ext cx="5616575" cy="5759450"/>
          </a:xfrm>
          <a:prstGeom prst="rect">
            <a:avLst/>
          </a:prstGeom>
          <a:noFill/>
          <a:ln>
            <a:miter lim="800000"/>
            <a:headEnd/>
            <a:tailEnd/>
          </a:ln>
        </p:spPr>
        <p:txBody>
          <a:bodyPr/>
          <a:lstStyle/>
          <a:p>
            <a:pPr eaLnBrk="1" hangingPunct="1">
              <a:spcBef>
                <a:spcPct val="10000"/>
              </a:spcBef>
              <a:buSzPct val="120000"/>
              <a:buFont typeface="Arial" pitchFamily="34" charset="0"/>
              <a:buNone/>
            </a:pPr>
            <a:endParaRPr lang="zh-CN" altLang="en-US" sz="2400" b="1" dirty="0" smtClean="0">
              <a:solidFill>
                <a:schemeClr val="hlink"/>
              </a:solidFill>
            </a:endParaRPr>
          </a:p>
          <a:p>
            <a:pPr algn="just" eaLnBrk="1" hangingPunct="1">
              <a:spcBef>
                <a:spcPct val="10000"/>
              </a:spcBef>
              <a:buFont typeface="Wingdings" pitchFamily="2" charset="2"/>
              <a:buChar char="Ø"/>
            </a:pPr>
            <a:r>
              <a:rPr lang="en-US" altLang="zh-CN" sz="2400" dirty="0" smtClean="0"/>
              <a:t>Brad Pitt (1963— ) is an American actor and film producer, whose films include </a:t>
            </a:r>
            <a:r>
              <a:rPr lang="en-US" altLang="zh-CN" sz="2400" i="1" dirty="0" smtClean="0"/>
              <a:t>Troy, Mr</a:t>
            </a:r>
            <a:r>
              <a:rPr lang="en-US" altLang="zh-CN" sz="2400" i="1" dirty="0"/>
              <a:t>.</a:t>
            </a:r>
            <a:r>
              <a:rPr lang="en-US" altLang="zh-CN" sz="2400" i="1" dirty="0" smtClean="0"/>
              <a:t> and Mrs. Smith </a:t>
            </a:r>
            <a:r>
              <a:rPr lang="en-US" altLang="zh-CN" sz="2400" dirty="0" smtClean="0"/>
              <a:t>and</a:t>
            </a:r>
            <a:r>
              <a:rPr lang="en-US" altLang="zh-CN" sz="2400" i="1" dirty="0" smtClean="0"/>
              <a:t> The Curious Case of Benjamin Button</a:t>
            </a:r>
            <a:r>
              <a:rPr lang="en-US" altLang="zh-CN" sz="2400" dirty="0" smtClean="0"/>
              <a:t>. Pitt has received two Academy Award nominations and four Golden Globe Award nominations, winning one. He has been described as one of the world’s most attractive men, a label for which he has received substantial media attention.</a:t>
            </a:r>
            <a:endParaRPr lang="zh-CN" altLang="en-US" sz="2400" dirty="0" smtClean="0"/>
          </a:p>
        </p:txBody>
      </p:sp>
      <p:pic>
        <p:nvPicPr>
          <p:cNvPr id="9" name="Picture 11"/>
          <p:cNvPicPr>
            <a:picLocks noChangeAspect="1" noChangeArrowheads="1"/>
          </p:cNvPicPr>
          <p:nvPr/>
        </p:nvPicPr>
        <p:blipFill>
          <a:blip r:embed="rId3"/>
          <a:srcRect/>
          <a:stretch>
            <a:fillRect/>
          </a:stretch>
        </p:blipFill>
        <p:spPr bwMode="auto">
          <a:xfrm>
            <a:off x="5781675" y="1889497"/>
            <a:ext cx="3105150" cy="3945445"/>
          </a:xfrm>
          <a:prstGeom prst="rect">
            <a:avLst/>
          </a:prstGeom>
          <a:noFill/>
          <a:ln w="9525">
            <a:noFill/>
            <a:miter lim="800000"/>
            <a:headEnd/>
            <a:tailEnd/>
          </a:ln>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直接连接符 13"/>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17119167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343266" y="1767764"/>
            <a:ext cx="6244958" cy="5951538"/>
          </a:xfrm>
          <a:prstGeom prst="rect">
            <a:avLst/>
          </a:prstGeom>
          <a:noFill/>
          <a:ln>
            <a:miter lim="800000"/>
            <a:headEnd/>
            <a:tailEnd/>
          </a:ln>
        </p:spPr>
        <p:txBody>
          <a:bodyPr/>
          <a:lstStyle/>
          <a:p>
            <a:pPr eaLnBrk="1" hangingPunct="1">
              <a:buSzPct val="120000"/>
              <a:buFont typeface="Arial" pitchFamily="34" charset="0"/>
              <a:buNone/>
            </a:pPr>
            <a:r>
              <a:rPr lang="en-US" altLang="zh-CN" sz="3200" b="1" dirty="0" smtClean="0"/>
              <a:t>El </a:t>
            </a:r>
            <a:r>
              <a:rPr lang="en-US" altLang="zh-CN" sz="3200" b="1" dirty="0" err="1" smtClean="0"/>
              <a:t>Pollo</a:t>
            </a:r>
            <a:r>
              <a:rPr lang="en-US" altLang="zh-CN" sz="3200" b="1" dirty="0" smtClean="0"/>
              <a:t> Loco</a:t>
            </a:r>
            <a:r>
              <a:rPr lang="en-US" altLang="zh-CN" dirty="0" smtClean="0"/>
              <a:t>                                      </a:t>
            </a:r>
          </a:p>
          <a:p>
            <a:pPr eaLnBrk="1" hangingPunct="1">
              <a:buSzPct val="120000"/>
              <a:buFont typeface="Arial" pitchFamily="34" charset="0"/>
              <a:buNone/>
            </a:pPr>
            <a:r>
              <a:rPr lang="zh-CN" altLang="en-US" sz="2400" dirty="0" smtClean="0">
                <a:solidFill>
                  <a:schemeClr val="hlink"/>
                </a:solidFill>
              </a:rPr>
              <a:t>（美国连锁餐馆名）</a:t>
            </a:r>
          </a:p>
          <a:p>
            <a:pPr algn="just" eaLnBrk="1" hangingPunct="1">
              <a:buFont typeface="Wingdings" pitchFamily="2" charset="2"/>
              <a:buChar char="Ø"/>
            </a:pPr>
            <a:r>
              <a:rPr lang="en-US" altLang="zh-CN" sz="2400" dirty="0" smtClean="0"/>
              <a:t>El </a:t>
            </a:r>
            <a:r>
              <a:rPr lang="en-US" altLang="zh-CN" sz="2400" dirty="0" err="1" smtClean="0"/>
              <a:t>Pollo</a:t>
            </a:r>
            <a:r>
              <a:rPr lang="en-US" altLang="zh-CN" sz="2400" dirty="0" smtClean="0"/>
              <a:t> Loco is a fast-food restaurant chain specializing in Mexican grilled chicken, headquartered in Costa Mesa, California. “El </a:t>
            </a:r>
            <a:r>
              <a:rPr lang="en-US" altLang="zh-CN" sz="2400" dirty="0" err="1" smtClean="0"/>
              <a:t>Pollo</a:t>
            </a:r>
            <a:r>
              <a:rPr lang="en-US" altLang="zh-CN" sz="2400" dirty="0" smtClean="0"/>
              <a:t> Loco” is Spanish for “The Crazy Chicken”.</a:t>
            </a:r>
            <a:endParaRPr lang="en-US" altLang="zh-CN" sz="2400" dirty="0"/>
          </a:p>
          <a:p>
            <a:pPr algn="just" eaLnBrk="1" hangingPunct="1">
              <a:buFont typeface="Wingdings" pitchFamily="2" charset="2"/>
              <a:buChar char="Ø"/>
            </a:pPr>
            <a:r>
              <a:rPr lang="en-US" altLang="zh-CN" sz="2400" dirty="0" smtClean="0"/>
              <a:t>Their main dish is </a:t>
            </a:r>
            <a:r>
              <a:rPr lang="en-US" altLang="zh-CN" sz="2400" dirty="0" err="1" smtClean="0"/>
              <a:t>pollo</a:t>
            </a:r>
            <a:r>
              <a:rPr lang="en-US" altLang="zh-CN" sz="2400" dirty="0" smtClean="0"/>
              <a:t> </a:t>
            </a:r>
            <a:r>
              <a:rPr lang="en-US" altLang="zh-CN" sz="2400" dirty="0" err="1" smtClean="0"/>
              <a:t>asado</a:t>
            </a:r>
            <a:r>
              <a:rPr lang="en-US" altLang="zh-CN" sz="2400" dirty="0" smtClean="0"/>
              <a:t>, a grilled marinated chicken. Over time, the chain has expanded into burritos and salads, and serves items that compete with Taco Bell, Del Taco and other Mexican-style restaurants.</a:t>
            </a:r>
            <a:endParaRPr lang="zh-CN" altLang="en-US" sz="24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7" name="Picture 11"/>
          <p:cNvPicPr>
            <a:picLocks noChangeAspect="1" noChangeArrowheads="1"/>
          </p:cNvPicPr>
          <p:nvPr/>
        </p:nvPicPr>
        <p:blipFill>
          <a:blip r:embed="rId2"/>
          <a:srcRect/>
          <a:stretch>
            <a:fillRect/>
          </a:stretch>
        </p:blipFill>
        <p:spPr bwMode="auto">
          <a:xfrm>
            <a:off x="6800849" y="1986008"/>
            <a:ext cx="2114551" cy="3963271"/>
          </a:xfrm>
          <a:prstGeom prst="rect">
            <a:avLst/>
          </a:prstGeom>
          <a:noFill/>
          <a:ln w="9525">
            <a:noFill/>
            <a:miter lim="800000"/>
            <a:headEnd/>
            <a:tailEnd/>
          </a:ln>
        </p:spPr>
      </p:pic>
      <p:pic>
        <p:nvPicPr>
          <p:cNvPr id="2050" name="Picture 2"/>
          <p:cNvPicPr>
            <a:picLocks noChangeAspect="1" noChangeArrowheads="1"/>
          </p:cNvPicPr>
          <p:nvPr/>
        </p:nvPicPr>
        <p:blipFill>
          <a:blip r:embed="rId3"/>
          <a:srcRect/>
          <a:stretch>
            <a:fillRect/>
          </a:stretch>
        </p:blipFill>
        <p:spPr bwMode="auto">
          <a:xfrm>
            <a:off x="2627784" y="1971887"/>
            <a:ext cx="2247900" cy="352425"/>
          </a:xfrm>
          <a:prstGeom prst="rect">
            <a:avLst/>
          </a:prstGeom>
          <a:noFill/>
          <a:ln w="9525">
            <a:noFill/>
            <a:miter lim="800000"/>
            <a:headEnd/>
            <a:tailEnd/>
          </a:ln>
          <a:effec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连接符 1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27269958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21195" y="1556792"/>
            <a:ext cx="8788400" cy="5989637"/>
          </a:xfrm>
          <a:prstGeom prst="rect">
            <a:avLst/>
          </a:prstGeom>
          <a:noFill/>
          <a:ln>
            <a:miter lim="800000"/>
            <a:headEnd/>
            <a:tailEnd/>
          </a:ln>
        </p:spPr>
        <p:txBody>
          <a:bodyPr/>
          <a:lstStyle/>
          <a:p>
            <a:pPr algn="ctr" eaLnBrk="1" hangingPunct="1">
              <a:buSzPct val="120000"/>
              <a:buFont typeface="Arial" pitchFamily="34" charset="0"/>
              <a:buNone/>
            </a:pPr>
            <a:r>
              <a:rPr lang="es-ES" altLang="zh-CN" sz="2800" b="1" dirty="0" smtClean="0">
                <a:solidFill>
                  <a:schemeClr val="accent6">
                    <a:lumMod val="50000"/>
                  </a:schemeClr>
                </a:solidFill>
              </a:rPr>
              <a:t>A typical El Pollo Loco restaurant</a:t>
            </a:r>
            <a:endParaRPr lang="zh-CN" altLang="en-US" sz="2800" dirty="0" smtClean="0">
              <a:solidFill>
                <a:schemeClr val="accent6">
                  <a:lumMod val="50000"/>
                </a:schemeClr>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 name="Picture 12">
            <a:hlinkClick r:id="rId2" action="ppaction://hlinksldjump"/>
          </p:cNvPr>
          <p:cNvPicPr>
            <a:picLocks noChangeAspect="1" noChangeArrowheads="1"/>
          </p:cNvPicPr>
          <p:nvPr/>
        </p:nvPicPr>
        <p:blipFill>
          <a:blip r:embed="rId3"/>
          <a:srcRect/>
          <a:stretch>
            <a:fillRect/>
          </a:stretch>
        </p:blipFill>
        <p:spPr bwMode="auto">
          <a:xfrm>
            <a:off x="899592" y="2043808"/>
            <a:ext cx="7431607" cy="4553544"/>
          </a:xfrm>
          <a:prstGeom prst="rect">
            <a:avLst/>
          </a:prstGeom>
          <a:noFill/>
          <a:ln w="9525">
            <a:noFill/>
            <a:miter lim="800000"/>
            <a:headEnd/>
            <a:tailEnd/>
          </a:ln>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直接连接符 10"/>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标题 1"/>
          <p:cNvSpPr txBox="1">
            <a:spLocks/>
          </p:cNvSpPr>
          <p:nvPr/>
        </p:nvSpPr>
        <p:spPr>
          <a:xfrm>
            <a:off x="212772" y="25665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b="1" dirty="0" smtClean="0"/>
              <a:t> </a:t>
            </a:r>
            <a:r>
              <a:rPr lang="en-US" altLang="zh-CN" b="1" dirty="0"/>
              <a:t>Cultural </a:t>
            </a:r>
            <a:r>
              <a:rPr lang="en-US" altLang="zh-CN" b="1" dirty="0" smtClean="0"/>
              <a:t>Notes</a:t>
            </a:r>
            <a:endParaRPr lang="zh-CN" altLang="en-US" b="1" dirty="0"/>
          </a:p>
        </p:txBody>
      </p:sp>
    </p:spTree>
    <p:extLst>
      <p:ext uri="{BB962C8B-B14F-4D97-AF65-F5344CB8AC3E}">
        <p14:creationId xmlns:p14="http://schemas.microsoft.com/office/powerpoint/2010/main" val="6929015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268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7" name="Rectangle 27"/>
          <p:cNvSpPr>
            <a:spLocks noGrp="1"/>
          </p:cNvSpPr>
          <p:nvPr>
            <p:ph type="title"/>
          </p:nvPr>
        </p:nvSpPr>
        <p:spPr>
          <a:xfrm>
            <a:off x="350348" y="1340768"/>
            <a:ext cx="8207375" cy="647700"/>
          </a:xfrm>
        </p:spPr>
        <p:txBody>
          <a:bodyPr>
            <a:normAutofit fontScale="90000"/>
          </a:bodyPr>
          <a:lstStyle/>
          <a:p>
            <a:pPr>
              <a:lnSpc>
                <a:spcPct val="120000"/>
              </a:lnSpc>
            </a:pPr>
            <a:r>
              <a:rPr lang="en-US" altLang="zh-CN" b="1" dirty="0" smtClean="0">
                <a:solidFill>
                  <a:srgbClr val="C00000"/>
                </a:solidFill>
              </a:rPr>
              <a:t>Word formation</a:t>
            </a:r>
            <a:br>
              <a:rPr lang="en-US" altLang="zh-CN" b="1" dirty="0" smtClean="0">
                <a:solidFill>
                  <a:srgbClr val="C00000"/>
                </a:solidFill>
              </a:rPr>
            </a:br>
            <a:r>
              <a:rPr lang="en-US" altLang="zh-CN" sz="2800" b="1" dirty="0" smtClean="0"/>
              <a:t>Compound nouns</a:t>
            </a:r>
            <a:endParaRPr lang="zh-CN" altLang="en-US" sz="2800" b="1" dirty="0" smtClean="0"/>
          </a:p>
        </p:txBody>
      </p:sp>
      <p:sp>
        <p:nvSpPr>
          <p:cNvPr id="84999" name="Rectangle 19"/>
          <p:cNvSpPr>
            <a:spLocks noGrp="1"/>
          </p:cNvSpPr>
          <p:nvPr>
            <p:ph type="body" sz="half" idx="2"/>
          </p:nvPr>
        </p:nvSpPr>
        <p:spPr>
          <a:xfrm>
            <a:off x="684213" y="2924175"/>
            <a:ext cx="7775575" cy="3384550"/>
          </a:xfrm>
        </p:spPr>
        <p:txBody>
          <a:bodyPr/>
          <a:lstStyle/>
          <a:p>
            <a:pPr>
              <a:buFont typeface="Arial" pitchFamily="34" charset="0"/>
              <a:buNone/>
            </a:pPr>
            <a:endParaRPr lang="en-US" altLang="zh-CN" smtClean="0">
              <a:ea typeface="黑体" pitchFamily="49" charset="-122"/>
            </a:endParaRPr>
          </a:p>
          <a:p>
            <a:pPr>
              <a:buFont typeface="Arial" pitchFamily="34" charset="0"/>
              <a:buNone/>
            </a:pPr>
            <a:endParaRPr lang="en-US" altLang="zh-CN" smtClean="0">
              <a:ea typeface="黑体" pitchFamily="49" charset="-122"/>
            </a:endParaRPr>
          </a:p>
        </p:txBody>
      </p:sp>
      <p:sp>
        <p:nvSpPr>
          <p:cNvPr id="85000" name="Text Box 27"/>
          <p:cNvSpPr txBox="1">
            <a:spLocks noChangeArrowheads="1"/>
          </p:cNvSpPr>
          <p:nvPr/>
        </p:nvSpPr>
        <p:spPr bwMode="auto">
          <a:xfrm>
            <a:off x="633573" y="2393007"/>
            <a:ext cx="8135938"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800" b="0" dirty="0">
                <a:solidFill>
                  <a:schemeClr val="tx1"/>
                </a:solidFill>
              </a:rPr>
              <a:t>noun + noun = compound nouns</a:t>
            </a:r>
          </a:p>
          <a:p>
            <a:pPr>
              <a:spcBef>
                <a:spcPct val="20000"/>
              </a:spcBef>
            </a:pPr>
            <a:r>
              <a:rPr lang="en-US" altLang="zh-CN" sz="2800" b="0" dirty="0">
                <a:solidFill>
                  <a:schemeClr val="tx1"/>
                </a:solidFill>
              </a:rPr>
              <a:t>The first noun plays the function of adjective to describe the second noun.</a:t>
            </a:r>
          </a:p>
        </p:txBody>
      </p:sp>
      <p:sp>
        <p:nvSpPr>
          <p:cNvPr id="85001" name="Text Box 38"/>
          <p:cNvSpPr txBox="1">
            <a:spLocks noChangeArrowheads="1"/>
          </p:cNvSpPr>
          <p:nvPr/>
        </p:nvSpPr>
        <p:spPr bwMode="auto">
          <a:xfrm>
            <a:off x="323528" y="4005064"/>
            <a:ext cx="8135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dirty="0">
                <a:solidFill>
                  <a:schemeClr val="tx1"/>
                </a:solidFill>
              </a:rPr>
              <a:t>Look for more compound nouns in the text:</a:t>
            </a:r>
          </a:p>
        </p:txBody>
      </p:sp>
      <p:sp>
        <p:nvSpPr>
          <p:cNvPr id="782375" name="Text Box 39"/>
          <p:cNvSpPr txBox="1">
            <a:spLocks noChangeArrowheads="1"/>
          </p:cNvSpPr>
          <p:nvPr/>
        </p:nvSpPr>
        <p:spPr bwMode="auto">
          <a:xfrm>
            <a:off x="611981" y="4653136"/>
            <a:ext cx="7991475" cy="1860550"/>
          </a:xfrm>
          <a:prstGeom prst="rect">
            <a:avLst/>
          </a:prstGeom>
          <a:solidFill>
            <a:srgbClr val="FF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chemeClr val="tx1"/>
                </a:solidFill>
              </a:rPr>
              <a:t>graduation photo; the university careers service; cutoff point; Christmas work;</a:t>
            </a:r>
            <a:r>
              <a:rPr lang="en-US" altLang="zh-CN" sz="3200" b="0" dirty="0">
                <a:solidFill>
                  <a:schemeClr val="tx1"/>
                </a:solidFill>
              </a:rPr>
              <a:t> </a:t>
            </a:r>
            <a:r>
              <a:rPr lang="en-US" altLang="zh-CN" sz="2800" b="0" dirty="0">
                <a:solidFill>
                  <a:schemeClr val="tx1"/>
                </a:solidFill>
              </a:rPr>
              <a:t>career consultations; job setback; Hollywood stars; nuclear power plants; restaurant chain</a:t>
            </a:r>
            <a:endParaRPr lang="en-US" altLang="zh-CN" sz="3200" dirty="0"/>
          </a:p>
        </p:txBody>
      </p:sp>
    </p:spTree>
    <p:extLst>
      <p:ext uri="{BB962C8B-B14F-4D97-AF65-F5344CB8AC3E}">
        <p14:creationId xmlns:p14="http://schemas.microsoft.com/office/powerpoint/2010/main" val="308756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7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3" name="Rectangle 11"/>
          <p:cNvSpPr>
            <a:spLocks noGrp="1"/>
          </p:cNvSpPr>
          <p:nvPr>
            <p:ph type="body" sz="half" idx="2"/>
          </p:nvPr>
        </p:nvSpPr>
        <p:spPr>
          <a:xfrm>
            <a:off x="684213" y="2713038"/>
            <a:ext cx="7775575" cy="3384550"/>
          </a:xfrm>
        </p:spPr>
        <p:txBody>
          <a:bodyPr/>
          <a:lstStyle/>
          <a:p>
            <a:pPr>
              <a:buFont typeface="Arial" pitchFamily="34" charset="0"/>
              <a:buNone/>
            </a:pPr>
            <a:endParaRPr lang="en-US" altLang="zh-CN" smtClean="0">
              <a:ea typeface="黑体" pitchFamily="49" charset="-122"/>
            </a:endParaRPr>
          </a:p>
          <a:p>
            <a:pPr>
              <a:buFont typeface="Arial" pitchFamily="34" charset="0"/>
              <a:buNone/>
            </a:pPr>
            <a:endParaRPr lang="en-US" altLang="zh-CN" smtClean="0">
              <a:ea typeface="黑体" pitchFamily="49" charset="-122"/>
            </a:endParaRPr>
          </a:p>
        </p:txBody>
      </p:sp>
      <p:sp>
        <p:nvSpPr>
          <p:cNvPr id="86024" name="Text Box 15"/>
          <p:cNvSpPr txBox="1">
            <a:spLocks noChangeArrowheads="1"/>
          </p:cNvSpPr>
          <p:nvPr/>
        </p:nvSpPr>
        <p:spPr bwMode="auto">
          <a:xfrm>
            <a:off x="468313" y="1268413"/>
            <a:ext cx="8135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a:solidFill>
                  <a:schemeClr val="tx1"/>
                </a:solidFill>
              </a:rPr>
              <a:t>Work in pairs. Match the two parts: </a:t>
            </a:r>
          </a:p>
        </p:txBody>
      </p:sp>
      <p:sp>
        <p:nvSpPr>
          <p:cNvPr id="86025" name="Text Box 17"/>
          <p:cNvSpPr txBox="1">
            <a:spLocks noChangeArrowheads="1"/>
          </p:cNvSpPr>
          <p:nvPr/>
        </p:nvSpPr>
        <p:spPr bwMode="auto">
          <a:xfrm>
            <a:off x="395288" y="1844675"/>
            <a:ext cx="4608512"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63538" indent="-363538">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35000"/>
              </a:spcBef>
            </a:pPr>
            <a:r>
              <a:rPr lang="en-US" altLang="zh-CN" sz="2400" b="0" dirty="0">
                <a:solidFill>
                  <a:schemeClr val="tx1"/>
                </a:solidFill>
              </a:rPr>
              <a:t>1. A room where an interview is held;</a:t>
            </a:r>
          </a:p>
          <a:p>
            <a:pPr>
              <a:spcBef>
                <a:spcPct val="35000"/>
              </a:spcBef>
            </a:pPr>
            <a:r>
              <a:rPr lang="en-US" altLang="zh-CN" sz="2400" b="0" dirty="0">
                <a:solidFill>
                  <a:schemeClr val="tx1"/>
                </a:solidFill>
              </a:rPr>
              <a:t>2. A degree which is awarded a first class; </a:t>
            </a:r>
          </a:p>
          <a:p>
            <a:pPr>
              <a:spcBef>
                <a:spcPct val="35000"/>
              </a:spcBef>
            </a:pPr>
            <a:r>
              <a:rPr lang="en-US" altLang="zh-CN" sz="2400" b="0" dirty="0">
                <a:solidFill>
                  <a:schemeClr val="tx1"/>
                </a:solidFill>
              </a:rPr>
              <a:t>3. A discount for students;</a:t>
            </a:r>
          </a:p>
          <a:p>
            <a:pPr>
              <a:spcBef>
                <a:spcPct val="35000"/>
              </a:spcBef>
            </a:pPr>
            <a:r>
              <a:rPr lang="en-US" altLang="zh-CN" sz="2400" b="0" dirty="0">
                <a:solidFill>
                  <a:schemeClr val="tx1"/>
                </a:solidFill>
              </a:rPr>
              <a:t>4. A period spent in training;</a:t>
            </a:r>
          </a:p>
          <a:p>
            <a:pPr>
              <a:spcBef>
                <a:spcPct val="35000"/>
              </a:spcBef>
            </a:pPr>
            <a:r>
              <a:rPr lang="en-US" altLang="zh-CN" sz="2400" b="0" dirty="0">
                <a:solidFill>
                  <a:schemeClr val="tx1"/>
                </a:solidFill>
              </a:rPr>
              <a:t>5. A ticket for a plane journey;</a:t>
            </a:r>
          </a:p>
          <a:p>
            <a:pPr>
              <a:spcBef>
                <a:spcPct val="35000"/>
              </a:spcBef>
            </a:pPr>
            <a:r>
              <a:rPr lang="en-US" altLang="zh-CN" sz="2400" b="0" dirty="0">
                <a:solidFill>
                  <a:schemeClr val="tx1"/>
                </a:solidFill>
              </a:rPr>
              <a:t>6. Work in hospital;</a:t>
            </a:r>
          </a:p>
          <a:p>
            <a:pPr>
              <a:spcBef>
                <a:spcPct val="35000"/>
              </a:spcBef>
            </a:pPr>
            <a:r>
              <a:rPr lang="en-US" altLang="zh-CN" sz="2400" b="0" dirty="0">
                <a:solidFill>
                  <a:schemeClr val="tx1"/>
                </a:solidFill>
              </a:rPr>
              <a:t>7. A pass which allow you to travel on buses</a:t>
            </a:r>
          </a:p>
        </p:txBody>
      </p:sp>
      <p:sp>
        <p:nvSpPr>
          <p:cNvPr id="1076243" name="Line 19"/>
          <p:cNvSpPr>
            <a:spLocks noChangeShapeType="1"/>
          </p:cNvSpPr>
          <p:nvPr/>
        </p:nvSpPr>
        <p:spPr bwMode="auto">
          <a:xfrm>
            <a:off x="4787900" y="2209800"/>
            <a:ext cx="1212850" cy="2076450"/>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4" name="Line 20"/>
          <p:cNvSpPr>
            <a:spLocks noChangeShapeType="1"/>
          </p:cNvSpPr>
          <p:nvPr/>
        </p:nvSpPr>
        <p:spPr bwMode="auto">
          <a:xfrm flipV="1">
            <a:off x="3929063" y="2143125"/>
            <a:ext cx="1928812" cy="1643063"/>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5" name="Line 21"/>
          <p:cNvSpPr>
            <a:spLocks noChangeShapeType="1"/>
          </p:cNvSpPr>
          <p:nvPr/>
        </p:nvSpPr>
        <p:spPr bwMode="auto">
          <a:xfrm flipV="1">
            <a:off x="3000375" y="2857500"/>
            <a:ext cx="2724150" cy="2428875"/>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6" name="Line 22"/>
          <p:cNvSpPr>
            <a:spLocks noChangeShapeType="1"/>
          </p:cNvSpPr>
          <p:nvPr/>
        </p:nvSpPr>
        <p:spPr bwMode="auto">
          <a:xfrm flipV="1">
            <a:off x="4500563" y="3643313"/>
            <a:ext cx="1571625" cy="1143000"/>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7" name="Line 23"/>
          <p:cNvSpPr>
            <a:spLocks noChangeShapeType="1"/>
          </p:cNvSpPr>
          <p:nvPr/>
        </p:nvSpPr>
        <p:spPr bwMode="auto">
          <a:xfrm>
            <a:off x="4143375" y="4286250"/>
            <a:ext cx="1652588" cy="1308100"/>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8" name="Line 24"/>
          <p:cNvSpPr>
            <a:spLocks noChangeShapeType="1"/>
          </p:cNvSpPr>
          <p:nvPr/>
        </p:nvSpPr>
        <p:spPr bwMode="auto">
          <a:xfrm flipV="1">
            <a:off x="3203575" y="6143625"/>
            <a:ext cx="2797175" cy="22225"/>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76249" name="Line 25"/>
          <p:cNvSpPr>
            <a:spLocks noChangeShapeType="1"/>
          </p:cNvSpPr>
          <p:nvPr/>
        </p:nvSpPr>
        <p:spPr bwMode="auto">
          <a:xfrm>
            <a:off x="3635375" y="3289300"/>
            <a:ext cx="2232025" cy="1441450"/>
          </a:xfrm>
          <a:prstGeom prst="line">
            <a:avLst/>
          </a:prstGeom>
          <a:noFill/>
          <a:ln w="47625">
            <a:solidFill>
              <a:srgbClr val="EA38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6033" name="矩形 21"/>
          <p:cNvSpPr>
            <a:spLocks noChangeArrowheads="1"/>
          </p:cNvSpPr>
          <p:nvPr/>
        </p:nvSpPr>
        <p:spPr bwMode="auto">
          <a:xfrm>
            <a:off x="5715000" y="1785938"/>
            <a:ext cx="2857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rgbClr val="000000"/>
                </a:solidFill>
              </a:rPr>
              <a:t>Student discount</a:t>
            </a:r>
            <a:endParaRPr lang="zh-CN" altLang="en-US" sz="2400"/>
          </a:p>
        </p:txBody>
      </p:sp>
      <p:sp>
        <p:nvSpPr>
          <p:cNvPr id="86034" name="矩形 22"/>
          <p:cNvSpPr>
            <a:spLocks noChangeArrowheads="1"/>
          </p:cNvSpPr>
          <p:nvPr/>
        </p:nvSpPr>
        <p:spPr bwMode="auto">
          <a:xfrm>
            <a:off x="5786438" y="2643188"/>
            <a:ext cx="19827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chemeClr val="tx1"/>
                </a:solidFill>
              </a:rPr>
              <a:t>hospital work</a:t>
            </a:r>
            <a:endParaRPr lang="zh-CN" altLang="en-US" sz="2400"/>
          </a:p>
        </p:txBody>
      </p:sp>
      <p:sp>
        <p:nvSpPr>
          <p:cNvPr id="86035" name="矩形 23"/>
          <p:cNvSpPr>
            <a:spLocks noChangeArrowheads="1"/>
          </p:cNvSpPr>
          <p:nvPr/>
        </p:nvSpPr>
        <p:spPr bwMode="auto">
          <a:xfrm>
            <a:off x="5857875" y="3429000"/>
            <a:ext cx="208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chemeClr val="tx1"/>
                </a:solidFill>
              </a:rPr>
              <a:t> a plane ticket</a:t>
            </a:r>
            <a:endParaRPr lang="zh-CN" altLang="en-US" sz="2400"/>
          </a:p>
        </p:txBody>
      </p:sp>
      <p:sp>
        <p:nvSpPr>
          <p:cNvPr id="86036" name="矩形 24"/>
          <p:cNvSpPr>
            <a:spLocks noChangeArrowheads="1"/>
          </p:cNvSpPr>
          <p:nvPr/>
        </p:nvSpPr>
        <p:spPr bwMode="auto">
          <a:xfrm>
            <a:off x="5857875" y="4071938"/>
            <a:ext cx="2616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chemeClr val="tx1"/>
                </a:solidFill>
              </a:rPr>
              <a:t>an interview room</a:t>
            </a:r>
            <a:endParaRPr lang="zh-CN" altLang="en-US" sz="2400"/>
          </a:p>
        </p:txBody>
      </p:sp>
      <p:sp>
        <p:nvSpPr>
          <p:cNvPr id="86037" name="矩形 25"/>
          <p:cNvSpPr>
            <a:spLocks noChangeArrowheads="1"/>
          </p:cNvSpPr>
          <p:nvPr/>
        </p:nvSpPr>
        <p:spPr bwMode="auto">
          <a:xfrm>
            <a:off x="5857875" y="4643438"/>
            <a:ext cx="328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rgbClr val="000000"/>
                </a:solidFill>
              </a:rPr>
              <a:t>a first-class degree</a:t>
            </a:r>
            <a:endParaRPr lang="zh-CN" altLang="en-US" sz="2400"/>
          </a:p>
        </p:txBody>
      </p:sp>
      <p:sp>
        <p:nvSpPr>
          <p:cNvPr id="86038" name="矩形 26"/>
          <p:cNvSpPr>
            <a:spLocks noChangeArrowheads="1"/>
          </p:cNvSpPr>
          <p:nvPr/>
        </p:nvSpPr>
        <p:spPr bwMode="auto">
          <a:xfrm>
            <a:off x="5857875" y="5357813"/>
            <a:ext cx="3286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rgbClr val="000000"/>
                </a:solidFill>
              </a:rPr>
              <a:t>a training period</a:t>
            </a:r>
            <a:endParaRPr lang="zh-CN" altLang="en-US" sz="2400"/>
          </a:p>
        </p:txBody>
      </p:sp>
      <p:sp>
        <p:nvSpPr>
          <p:cNvPr id="86039" name="矩形 27"/>
          <p:cNvSpPr>
            <a:spLocks noChangeArrowheads="1"/>
          </p:cNvSpPr>
          <p:nvPr/>
        </p:nvSpPr>
        <p:spPr bwMode="auto">
          <a:xfrm>
            <a:off x="5929313" y="5929313"/>
            <a:ext cx="169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r>
              <a:rPr lang="en-US" altLang="zh-CN" sz="2400" b="0">
                <a:solidFill>
                  <a:srgbClr val="000000"/>
                </a:solidFill>
              </a:rPr>
              <a:t>a bus pass</a:t>
            </a:r>
            <a:endParaRPr lang="zh-CN" altLang="en-US" sz="240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010"/>
            <a:ext cx="9144000"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583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6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62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62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62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62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62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76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243" grpId="0" animBg="1"/>
      <p:bldP spid="1076244" grpId="0" animBg="1"/>
      <p:bldP spid="1076245" grpId="0" animBg="1"/>
      <p:bldP spid="1076246" grpId="0" animBg="1"/>
      <p:bldP spid="1076247" grpId="0" animBg="1"/>
      <p:bldP spid="1076248" grpId="0" animBg="1"/>
      <p:bldP spid="10762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27"/>
          <p:cNvSpPr>
            <a:spLocks noGrp="1"/>
          </p:cNvSpPr>
          <p:nvPr>
            <p:ph type="title"/>
          </p:nvPr>
        </p:nvSpPr>
        <p:spPr>
          <a:xfrm>
            <a:off x="306318" y="1268760"/>
            <a:ext cx="8207375" cy="936625"/>
          </a:xfrm>
        </p:spPr>
        <p:txBody>
          <a:bodyPr>
            <a:normAutofit fontScale="90000"/>
          </a:bodyPr>
          <a:lstStyle/>
          <a:p>
            <a:pPr>
              <a:lnSpc>
                <a:spcPct val="110000"/>
              </a:lnSpc>
            </a:pPr>
            <a:r>
              <a:rPr lang="en-US" altLang="zh-CN" sz="4000" b="1" dirty="0" smtClean="0">
                <a:solidFill>
                  <a:srgbClr val="C00000"/>
                </a:solidFill>
              </a:rPr>
              <a:t>Word formation</a:t>
            </a:r>
            <a:br>
              <a:rPr lang="en-US" altLang="zh-CN" sz="4000" b="1" dirty="0" smtClean="0">
                <a:solidFill>
                  <a:srgbClr val="C00000"/>
                </a:solidFill>
              </a:rPr>
            </a:br>
            <a:r>
              <a:rPr lang="en-US" altLang="zh-CN" dirty="0" smtClean="0"/>
              <a:t> </a:t>
            </a:r>
            <a:r>
              <a:rPr lang="en-US" altLang="zh-CN" sz="3100" b="1" dirty="0" smtClean="0"/>
              <a:t>Noun phrase</a:t>
            </a:r>
            <a:endParaRPr lang="zh-CN" altLang="en-US" sz="3100" b="1" dirty="0" smtClean="0"/>
          </a:p>
        </p:txBody>
      </p:sp>
      <p:sp>
        <p:nvSpPr>
          <p:cNvPr id="87047" name="Text Box 41"/>
          <p:cNvSpPr txBox="1">
            <a:spLocks noChangeArrowheads="1"/>
          </p:cNvSpPr>
          <p:nvPr/>
        </p:nvSpPr>
        <p:spPr bwMode="auto">
          <a:xfrm>
            <a:off x="306318" y="2276872"/>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dirty="0">
                <a:solidFill>
                  <a:schemeClr val="tx1"/>
                </a:solidFill>
                <a:latin typeface="Century" panose="02040604050505020304" pitchFamily="18" charset="0"/>
              </a:rPr>
              <a:t>Write the noun phrase which mean:</a:t>
            </a:r>
          </a:p>
        </p:txBody>
      </p:sp>
      <p:sp>
        <p:nvSpPr>
          <p:cNvPr id="884778" name="Text Box 42"/>
          <p:cNvSpPr txBox="1">
            <a:spLocks noChangeArrowheads="1"/>
          </p:cNvSpPr>
          <p:nvPr/>
        </p:nvSpPr>
        <p:spPr bwMode="auto">
          <a:xfrm>
            <a:off x="395288" y="2852936"/>
            <a:ext cx="82804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buFontTx/>
              <a:buAutoNum type="arabicPeriod"/>
            </a:pPr>
            <a:r>
              <a:rPr lang="en-US" altLang="zh-CN" sz="2400" b="0" dirty="0">
                <a:solidFill>
                  <a:schemeClr val="tx1"/>
                </a:solidFill>
              </a:rPr>
              <a:t>a career which is rewarding from the financial point of view</a:t>
            </a:r>
          </a:p>
          <a:p>
            <a:pPr>
              <a:spcBef>
                <a:spcPct val="20000"/>
              </a:spcBef>
            </a:pPr>
            <a:r>
              <a:rPr lang="en-US" altLang="zh-CN" sz="2400" b="0" dirty="0">
                <a:solidFill>
                  <a:schemeClr val="tx1"/>
                </a:solidFill>
              </a:rPr>
              <a:t>    </a:t>
            </a:r>
            <a:r>
              <a:rPr lang="en-US" altLang="zh-CN" sz="2400" b="0" dirty="0">
                <a:solidFill>
                  <a:srgbClr val="0066CC"/>
                </a:solidFill>
              </a:rPr>
              <a:t>a financially rewarding career</a:t>
            </a:r>
          </a:p>
          <a:p>
            <a:pPr>
              <a:spcBef>
                <a:spcPct val="20000"/>
              </a:spcBef>
            </a:pPr>
            <a:r>
              <a:rPr lang="en-US" altLang="zh-CN" sz="2400" b="0" dirty="0">
                <a:solidFill>
                  <a:schemeClr val="tx1"/>
                </a:solidFill>
              </a:rPr>
              <a:t>2. legislation which has been introduced recently</a:t>
            </a:r>
          </a:p>
          <a:p>
            <a:pPr>
              <a:spcBef>
                <a:spcPct val="20000"/>
              </a:spcBef>
            </a:pPr>
            <a:r>
              <a:rPr lang="en-US" altLang="zh-CN" sz="2400" b="0" dirty="0">
                <a:solidFill>
                  <a:srgbClr val="0066CC"/>
                </a:solidFill>
              </a:rPr>
              <a:t>    recently introduced legislation</a:t>
            </a:r>
          </a:p>
          <a:p>
            <a:pPr>
              <a:spcBef>
                <a:spcPct val="20000"/>
              </a:spcBef>
            </a:pPr>
            <a:r>
              <a:rPr lang="en-US" altLang="zh-CN" sz="2400" b="0" dirty="0">
                <a:solidFill>
                  <a:schemeClr val="tx1"/>
                </a:solidFill>
              </a:rPr>
              <a:t>3. instructions which are more complex than usual</a:t>
            </a:r>
          </a:p>
          <a:p>
            <a:pPr>
              <a:spcBef>
                <a:spcPct val="20000"/>
              </a:spcBef>
            </a:pPr>
            <a:r>
              <a:rPr lang="en-US" altLang="zh-CN" sz="2400" b="0" dirty="0">
                <a:solidFill>
                  <a:schemeClr val="tx1"/>
                </a:solidFill>
              </a:rPr>
              <a:t>    </a:t>
            </a:r>
            <a:r>
              <a:rPr lang="en-US" altLang="zh-CN" sz="2400" b="0" dirty="0">
                <a:solidFill>
                  <a:srgbClr val="0066CC"/>
                </a:solidFill>
              </a:rPr>
              <a:t>unusually complex instructions</a:t>
            </a:r>
          </a:p>
          <a:p>
            <a:pPr>
              <a:spcBef>
                <a:spcPct val="20000"/>
              </a:spcBef>
            </a:pPr>
            <a:r>
              <a:rPr lang="en-US" altLang="zh-CN" sz="2400" b="0" dirty="0">
                <a:solidFill>
                  <a:schemeClr val="tx1"/>
                </a:solidFill>
              </a:rPr>
              <a:t>4. an institution which is orientated towards academic</a:t>
            </a:r>
          </a:p>
          <a:p>
            <a:pPr>
              <a:spcBef>
                <a:spcPct val="20000"/>
              </a:spcBef>
            </a:pPr>
            <a:r>
              <a:rPr lang="en-US" altLang="zh-CN" sz="2400" b="0" dirty="0">
                <a:solidFill>
                  <a:schemeClr val="tx1"/>
                </a:solidFill>
              </a:rPr>
              <a:t>    </a:t>
            </a:r>
            <a:r>
              <a:rPr lang="en-US" altLang="zh-CN" sz="2400" b="0" dirty="0">
                <a:solidFill>
                  <a:srgbClr val="0066CC"/>
                </a:solidFill>
              </a:rPr>
              <a:t>academically orientated work</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 y="0"/>
            <a:ext cx="9121271"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3734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477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477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4778">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477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0" name="Rectangle 27"/>
          <p:cNvSpPr>
            <a:spLocks noGrp="1"/>
          </p:cNvSpPr>
          <p:nvPr>
            <p:ph type="title"/>
          </p:nvPr>
        </p:nvSpPr>
        <p:spPr>
          <a:xfrm>
            <a:off x="396552" y="1268413"/>
            <a:ext cx="8207375" cy="936625"/>
          </a:xfrm>
        </p:spPr>
        <p:txBody>
          <a:bodyPr>
            <a:normAutofit fontScale="90000"/>
          </a:bodyPr>
          <a:lstStyle/>
          <a:p>
            <a:pPr>
              <a:lnSpc>
                <a:spcPct val="120000"/>
              </a:lnSpc>
            </a:pPr>
            <a:r>
              <a:rPr lang="en-US" altLang="zh-CN" sz="4000" b="1" dirty="0" smtClean="0">
                <a:solidFill>
                  <a:srgbClr val="C00000"/>
                </a:solidFill>
              </a:rPr>
              <a:t>Word formation</a:t>
            </a:r>
            <a:br>
              <a:rPr lang="en-US" altLang="zh-CN" sz="4000" b="1" dirty="0" smtClean="0">
                <a:solidFill>
                  <a:srgbClr val="C00000"/>
                </a:solidFill>
              </a:rPr>
            </a:br>
            <a:r>
              <a:rPr lang="en-US" altLang="zh-CN" sz="2800" b="1" dirty="0" smtClean="0"/>
              <a:t>Noun phrase</a:t>
            </a:r>
            <a:endParaRPr lang="zh-CN" altLang="en-US" sz="2800" b="1" dirty="0" smtClean="0"/>
          </a:p>
        </p:txBody>
      </p:sp>
      <p:sp>
        <p:nvSpPr>
          <p:cNvPr id="88071" name="Text Box 13"/>
          <p:cNvSpPr txBox="1">
            <a:spLocks noChangeArrowheads="1"/>
          </p:cNvSpPr>
          <p:nvPr/>
        </p:nvSpPr>
        <p:spPr bwMode="auto">
          <a:xfrm>
            <a:off x="323528" y="2326981"/>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dirty="0">
                <a:solidFill>
                  <a:schemeClr val="tx1"/>
                </a:solidFill>
              </a:rPr>
              <a:t>Write the noun phrase which mean:</a:t>
            </a:r>
          </a:p>
        </p:txBody>
      </p:sp>
      <p:sp>
        <p:nvSpPr>
          <p:cNvPr id="1078286" name="Text Box 14"/>
          <p:cNvSpPr txBox="1">
            <a:spLocks noChangeArrowheads="1"/>
          </p:cNvSpPr>
          <p:nvPr/>
        </p:nvSpPr>
        <p:spPr bwMode="auto">
          <a:xfrm>
            <a:off x="471118" y="2852936"/>
            <a:ext cx="8280400" cy="35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5. work which makes physical demands on you</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    </a:t>
            </a:r>
            <a:r>
              <a:rPr lang="en-US" altLang="zh-CN" sz="2400" b="0" dirty="0">
                <a:solidFill>
                  <a:srgbClr val="0066CC"/>
                </a:solidFill>
                <a:latin typeface="Times New Roman" panose="02020603050405020304" pitchFamily="18" charset="0"/>
                <a:cs typeface="Times New Roman" panose="02020603050405020304" pitchFamily="18" charset="0"/>
              </a:rPr>
              <a:t>physically demanding work</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6. information which has the potential to be important</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    </a:t>
            </a:r>
            <a:r>
              <a:rPr lang="en-US" altLang="zh-CN" sz="2400" b="0" dirty="0">
                <a:solidFill>
                  <a:srgbClr val="0066CC"/>
                </a:solidFill>
                <a:latin typeface="Times New Roman" panose="02020603050405020304" pitchFamily="18" charset="0"/>
                <a:cs typeface="Times New Roman" panose="02020603050405020304" pitchFamily="18" charset="0"/>
              </a:rPr>
              <a:t>potentially important information</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7. candidates who have been selected after a careful procedure</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    </a:t>
            </a:r>
            <a:r>
              <a:rPr lang="en-US" altLang="zh-CN" sz="2400" b="0" dirty="0">
                <a:solidFill>
                  <a:srgbClr val="0066CC"/>
                </a:solidFill>
                <a:latin typeface="Times New Roman" panose="02020603050405020304" pitchFamily="18" charset="0"/>
                <a:cs typeface="Times New Roman" panose="02020603050405020304" pitchFamily="18" charset="0"/>
              </a:rPr>
              <a:t>carefully selected candidates</a:t>
            </a:r>
          </a:p>
          <a:p>
            <a:pPr>
              <a:spcBef>
                <a:spcPct val="20000"/>
              </a:spcBef>
            </a:pPr>
            <a:r>
              <a:rPr lang="en-US" altLang="zh-CN" sz="2400" b="0" dirty="0">
                <a:solidFill>
                  <a:schemeClr val="tx1"/>
                </a:solidFill>
                <a:latin typeface="Times New Roman" panose="02020603050405020304" pitchFamily="18" charset="0"/>
                <a:cs typeface="Times New Roman" panose="02020603050405020304" pitchFamily="18" charset="0"/>
              </a:rPr>
              <a:t>8. a </a:t>
            </a:r>
            <a:r>
              <a:rPr lang="en-US" altLang="zh-CN" sz="2400" b="0" dirty="0" err="1">
                <a:solidFill>
                  <a:schemeClr val="tx1"/>
                </a:solidFill>
                <a:latin typeface="Times New Roman" panose="02020603050405020304" pitchFamily="18" charset="0"/>
                <a:cs typeface="Times New Roman" panose="02020603050405020304" pitchFamily="18" charset="0"/>
              </a:rPr>
              <a:t>coursebook</a:t>
            </a:r>
            <a:r>
              <a:rPr lang="en-US" altLang="zh-CN" sz="2400" b="0" dirty="0">
                <a:solidFill>
                  <a:schemeClr val="tx1"/>
                </a:solidFill>
                <a:latin typeface="Times New Roman" panose="02020603050405020304" pitchFamily="18" charset="0"/>
                <a:cs typeface="Times New Roman" panose="02020603050405020304" pitchFamily="18" charset="0"/>
              </a:rPr>
              <a:t> in which everything has been planned beautifully</a:t>
            </a:r>
          </a:p>
          <a:p>
            <a:pPr>
              <a:spcBef>
                <a:spcPct val="20000"/>
              </a:spcBef>
            </a:pPr>
            <a:r>
              <a:rPr lang="en-US" altLang="zh-CN" sz="2400" b="0" dirty="0">
                <a:solidFill>
                  <a:srgbClr val="0066CC"/>
                </a:solidFill>
                <a:latin typeface="Times New Roman" panose="02020603050405020304" pitchFamily="18" charset="0"/>
                <a:cs typeface="Times New Roman" panose="02020603050405020304" pitchFamily="18" charset="0"/>
              </a:rPr>
              <a:t>    a beautifully planned textbook</a:t>
            </a: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 y="0"/>
            <a:ext cx="9121271"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7223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828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828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828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82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27"/>
          <p:cNvSpPr>
            <a:spLocks noGrp="1"/>
          </p:cNvSpPr>
          <p:nvPr>
            <p:ph type="title"/>
          </p:nvPr>
        </p:nvSpPr>
        <p:spPr>
          <a:xfrm>
            <a:off x="474035" y="1196752"/>
            <a:ext cx="8207375" cy="649288"/>
          </a:xfrm>
        </p:spPr>
        <p:txBody>
          <a:bodyPr>
            <a:noAutofit/>
          </a:bodyPr>
          <a:lstStyle/>
          <a:p>
            <a:pPr>
              <a:lnSpc>
                <a:spcPct val="120000"/>
              </a:lnSpc>
            </a:pPr>
            <a:r>
              <a:rPr lang="en-US" altLang="zh-CN" sz="3600" b="1" dirty="0" smtClean="0">
                <a:solidFill>
                  <a:srgbClr val="C00000"/>
                </a:solidFill>
              </a:rPr>
              <a:t>Clauses introduced by </a:t>
            </a:r>
            <a:r>
              <a:rPr lang="en-US" altLang="zh-CN" sz="3600" b="1" i="1" dirty="0" smtClean="0">
                <a:solidFill>
                  <a:srgbClr val="C00000"/>
                </a:solidFill>
              </a:rPr>
              <a:t>than</a:t>
            </a:r>
            <a:endParaRPr lang="zh-CN" altLang="en-US" sz="3600" b="1" i="1" dirty="0" smtClean="0">
              <a:solidFill>
                <a:srgbClr val="C00000"/>
              </a:solidFill>
            </a:endParaRPr>
          </a:p>
        </p:txBody>
      </p:sp>
      <p:sp>
        <p:nvSpPr>
          <p:cNvPr id="89095" name="Text Box 13"/>
          <p:cNvSpPr txBox="1">
            <a:spLocks noChangeArrowheads="1"/>
          </p:cNvSpPr>
          <p:nvPr/>
        </p:nvSpPr>
        <p:spPr bwMode="auto">
          <a:xfrm>
            <a:off x="367601" y="1916832"/>
            <a:ext cx="4681537" cy="519112"/>
          </a:xfrm>
          <a:prstGeom prst="rect">
            <a:avLst/>
          </a:prstGeom>
          <a:solidFill>
            <a:srgbClr val="FFE2B7"/>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50000"/>
              </a:spcBef>
            </a:pPr>
            <a:r>
              <a:rPr lang="en-US" altLang="zh-CN" sz="2800" b="0">
                <a:solidFill>
                  <a:schemeClr val="tx1"/>
                </a:solidFill>
              </a:rPr>
              <a:t> </a:t>
            </a:r>
            <a:r>
              <a:rPr lang="en-US" altLang="zh-CN" sz="2400" b="0">
                <a:solidFill>
                  <a:schemeClr val="tx1"/>
                </a:solidFill>
              </a:rPr>
              <a:t>than + be + adj.</a:t>
            </a:r>
            <a:r>
              <a:rPr lang="en-US" altLang="zh-CN" sz="2800">
                <a:solidFill>
                  <a:schemeClr val="tx1"/>
                </a:solidFill>
              </a:rPr>
              <a:t>   </a:t>
            </a:r>
          </a:p>
        </p:txBody>
      </p:sp>
      <p:sp>
        <p:nvSpPr>
          <p:cNvPr id="89096" name="Text Box 14"/>
          <p:cNvSpPr txBox="1">
            <a:spLocks noChangeArrowheads="1"/>
          </p:cNvSpPr>
          <p:nvPr/>
        </p:nvSpPr>
        <p:spPr bwMode="auto">
          <a:xfrm>
            <a:off x="296163" y="3501008"/>
            <a:ext cx="8424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400" dirty="0">
                <a:solidFill>
                  <a:schemeClr val="tx1"/>
                </a:solidFill>
              </a:rPr>
              <a:t>Rewrite the sentences using clauses introduced by </a:t>
            </a:r>
            <a:r>
              <a:rPr lang="en-US" altLang="zh-CN" sz="2400" i="1" dirty="0">
                <a:solidFill>
                  <a:schemeClr val="tx1"/>
                </a:solidFill>
              </a:rPr>
              <a:t>than</a:t>
            </a:r>
            <a:endParaRPr lang="en-US" altLang="zh-CN" sz="2400" i="1" dirty="0">
              <a:solidFill>
                <a:schemeClr val="tx2"/>
              </a:solidFill>
            </a:endParaRPr>
          </a:p>
        </p:txBody>
      </p:sp>
      <p:sp>
        <p:nvSpPr>
          <p:cNvPr id="89097" name="Text Box 15"/>
          <p:cNvSpPr txBox="1">
            <a:spLocks noChangeArrowheads="1"/>
          </p:cNvSpPr>
          <p:nvPr/>
        </p:nvSpPr>
        <p:spPr bwMode="auto">
          <a:xfrm>
            <a:off x="367601" y="2348880"/>
            <a:ext cx="8353425" cy="989013"/>
          </a:xfrm>
          <a:prstGeom prst="rect">
            <a:avLst/>
          </a:prstGeom>
          <a:solidFill>
            <a:srgbClr val="FEEA6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10000"/>
              </a:spcBef>
            </a:pPr>
            <a:r>
              <a:rPr lang="en-US" altLang="zh-CN" sz="2400" b="0" dirty="0">
                <a:solidFill>
                  <a:schemeClr val="tx1"/>
                </a:solidFill>
              </a:rPr>
              <a:t>than + be + noun phrase =</a:t>
            </a:r>
            <a:r>
              <a:rPr lang="en-US" altLang="zh-CN" sz="2800" b="0" dirty="0">
                <a:solidFill>
                  <a:schemeClr val="tx1"/>
                </a:solidFill>
              </a:rPr>
              <a:t> </a:t>
            </a:r>
            <a:r>
              <a:rPr lang="en-US" altLang="zh-CN" sz="2400" b="0" dirty="0">
                <a:solidFill>
                  <a:schemeClr val="tx1"/>
                </a:solidFill>
              </a:rPr>
              <a:t>than + noun phrase</a:t>
            </a:r>
            <a:r>
              <a:rPr lang="en-US" altLang="zh-CN" sz="2400" dirty="0"/>
              <a:t> </a:t>
            </a:r>
            <a:r>
              <a:rPr lang="en-US" altLang="zh-CN" sz="2400" b="0" dirty="0">
                <a:solidFill>
                  <a:schemeClr val="tx1"/>
                </a:solidFill>
              </a:rPr>
              <a:t>+ be</a:t>
            </a:r>
          </a:p>
          <a:p>
            <a:pPr>
              <a:spcBef>
                <a:spcPct val="10000"/>
              </a:spcBef>
            </a:pPr>
            <a:r>
              <a:rPr lang="en-US" altLang="zh-CN" sz="2800" b="0" dirty="0">
                <a:solidFill>
                  <a:schemeClr val="tx1"/>
                </a:solidFill>
              </a:rPr>
              <a:t>                                     = </a:t>
            </a:r>
            <a:r>
              <a:rPr lang="en-US" altLang="zh-CN" sz="2400" b="0" dirty="0">
                <a:solidFill>
                  <a:schemeClr val="tx1"/>
                </a:solidFill>
              </a:rPr>
              <a:t>than + pronoun</a:t>
            </a:r>
            <a:r>
              <a:rPr lang="en-US" altLang="zh-CN" sz="2400" dirty="0"/>
              <a:t> </a:t>
            </a:r>
            <a:r>
              <a:rPr lang="en-US" altLang="zh-CN" sz="2400" b="0" dirty="0">
                <a:solidFill>
                  <a:schemeClr val="tx1"/>
                </a:solidFill>
              </a:rPr>
              <a:t>+ be </a:t>
            </a:r>
          </a:p>
        </p:txBody>
      </p:sp>
      <p:sp>
        <p:nvSpPr>
          <p:cNvPr id="1080336" name="Text Box 16"/>
          <p:cNvSpPr txBox="1">
            <a:spLocks noChangeArrowheads="1"/>
          </p:cNvSpPr>
          <p:nvPr/>
        </p:nvSpPr>
        <p:spPr bwMode="auto">
          <a:xfrm>
            <a:off x="474035" y="4077072"/>
            <a:ext cx="8280400" cy="2465388"/>
          </a:xfrm>
          <a:prstGeom prst="rect">
            <a:avLst/>
          </a:prstGeom>
          <a:noFill/>
          <a:ln w="9525" algn="ctr">
            <a:noFill/>
            <a:miter lim="800000"/>
            <a:headEnd/>
            <a:tailEnd/>
          </a:ln>
          <a:effectLst/>
        </p:spPr>
        <p:txBody>
          <a:bodyPr>
            <a:spAutoFit/>
          </a:bodyPr>
          <a:lstStyle/>
          <a:p>
            <a:pPr marL="342900" indent="-342900">
              <a:buFontTx/>
              <a:buAutoNum type="arabicPeriod"/>
              <a:defRPr/>
            </a:pPr>
            <a:r>
              <a:rPr lang="en-US" altLang="zh-CN" sz="2400" b="0" dirty="0">
                <a:solidFill>
                  <a:schemeClr val="tx1"/>
                </a:solidFill>
              </a:rPr>
              <a:t>She’s experienced at giving advice. I’m more</a:t>
            </a:r>
          </a:p>
          <a:p>
            <a:pPr marL="342900" indent="-342900">
              <a:defRPr/>
            </a:pPr>
            <a:r>
              <a:rPr lang="en-US" altLang="zh-CN" sz="2400" b="0" dirty="0">
                <a:solidFill>
                  <a:schemeClr val="tx1"/>
                </a:solidFill>
              </a:rPr>
              <a:t>    experienced.</a:t>
            </a:r>
          </a:p>
          <a:p>
            <a:pPr marL="342900" indent="-342900">
              <a:defRPr/>
            </a:pPr>
            <a:r>
              <a:rPr lang="en-US" altLang="zh-CN" sz="2400" b="0" dirty="0">
                <a:solidFill>
                  <a:schemeClr val="tx1"/>
                </a:solidFill>
              </a:rPr>
              <a:t>    </a:t>
            </a:r>
            <a:r>
              <a:rPr lang="en-US" altLang="zh-CN" sz="2400" b="0" dirty="0">
                <a:solidFill>
                  <a:srgbClr val="0066CC"/>
                </a:solidFill>
              </a:rPr>
              <a:t>She’s less experienced at giving advice than </a:t>
            </a:r>
            <a:r>
              <a:rPr lang="en-US" altLang="zh-CN" sz="2400" dirty="0">
                <a:solidFill>
                  <a:srgbClr val="0066CC"/>
                </a:solidFill>
                <a:effectLst>
                  <a:outerShdw blurRad="38100" dist="38100" dir="2700000" algn="tl">
                    <a:srgbClr val="C0C0C0"/>
                  </a:outerShdw>
                </a:effectLst>
              </a:rPr>
              <a:t>I am</a:t>
            </a:r>
            <a:r>
              <a:rPr lang="en-US" altLang="zh-CN" sz="2400" b="0" dirty="0">
                <a:solidFill>
                  <a:srgbClr val="0066CC"/>
                </a:solidFill>
              </a:rPr>
              <a:t>.</a:t>
            </a:r>
          </a:p>
          <a:p>
            <a:pPr marL="342900" indent="-342900">
              <a:defRPr/>
            </a:pPr>
            <a:r>
              <a:rPr lang="en-US" altLang="zh-CN" sz="2400" b="0" dirty="0">
                <a:solidFill>
                  <a:srgbClr val="0066CC"/>
                </a:solidFill>
              </a:rPr>
              <a:t>    I am more experienced at giving advice than </a:t>
            </a:r>
            <a:r>
              <a:rPr lang="en-US" altLang="zh-CN" sz="2400" dirty="0">
                <a:solidFill>
                  <a:srgbClr val="0066CC"/>
                </a:solidFill>
                <a:effectLst>
                  <a:outerShdw blurRad="38100" dist="38100" dir="2700000" algn="tl">
                    <a:srgbClr val="C0C0C0"/>
                  </a:outerShdw>
                </a:effectLst>
              </a:rPr>
              <a:t>she is</a:t>
            </a:r>
            <a:r>
              <a:rPr lang="en-US" altLang="zh-CN" sz="2400" b="0" dirty="0">
                <a:solidFill>
                  <a:srgbClr val="0066CC"/>
                </a:solidFill>
              </a:rPr>
              <a:t>.</a:t>
            </a:r>
          </a:p>
          <a:p>
            <a:pPr marL="342900" indent="-342900">
              <a:defRPr/>
            </a:pPr>
            <a:endParaRPr lang="en-US" altLang="zh-CN" sz="1200" b="0" dirty="0">
              <a:solidFill>
                <a:srgbClr val="0066CC"/>
              </a:solidFill>
            </a:endParaRPr>
          </a:p>
          <a:p>
            <a:pPr marL="342900" indent="-342900">
              <a:defRPr/>
            </a:pPr>
            <a:r>
              <a:rPr lang="en-US" altLang="zh-CN" sz="2400" b="0" dirty="0">
                <a:solidFill>
                  <a:schemeClr val="tx1"/>
                </a:solidFill>
              </a:rPr>
              <a:t>2. You eat too much chocolate. It isn’t good for you.</a:t>
            </a:r>
          </a:p>
          <a:p>
            <a:pPr marL="342900" indent="-342900">
              <a:defRPr/>
            </a:pPr>
            <a:r>
              <a:rPr lang="en-US" altLang="zh-CN" sz="2400" b="0" dirty="0">
                <a:solidFill>
                  <a:schemeClr val="tx1"/>
                </a:solidFill>
              </a:rPr>
              <a:t>    </a:t>
            </a:r>
            <a:r>
              <a:rPr lang="en-US" altLang="zh-CN" sz="2400" b="0" dirty="0">
                <a:solidFill>
                  <a:srgbClr val="0066CC"/>
                </a:solidFill>
              </a:rPr>
              <a:t>You eat too much chocolate than </a:t>
            </a:r>
            <a:r>
              <a:rPr lang="en-US" altLang="zh-CN" sz="2400" dirty="0">
                <a:solidFill>
                  <a:srgbClr val="0066CC"/>
                </a:solidFill>
                <a:effectLst>
                  <a:outerShdw blurRad="38100" dist="38100" dir="2700000" algn="tl">
                    <a:srgbClr val="C0C0C0"/>
                  </a:outerShdw>
                </a:effectLst>
              </a:rPr>
              <a:t>is good</a:t>
            </a:r>
            <a:r>
              <a:rPr lang="en-US" altLang="zh-CN" sz="2400" b="0" dirty="0">
                <a:solidFill>
                  <a:srgbClr val="0066CC"/>
                </a:solidFill>
              </a:rPr>
              <a:t> for you</a:t>
            </a:r>
            <a:r>
              <a:rPr lang="en-US" altLang="zh-CN" sz="2400" b="0" dirty="0">
                <a:solidFill>
                  <a:schemeClr val="tx2"/>
                </a:solidFill>
              </a:rPr>
              <a:t>.</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3" y="0"/>
            <a:ext cx="9160323"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400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0336">
                                            <p:txEl>
                                              <p:pRg st="2" end="2"/>
                                            </p:txEl>
                                          </p:spTgt>
                                        </p:tgtEl>
                                        <p:attrNameLst>
                                          <p:attrName>style.visibility</p:attrName>
                                        </p:attrNameLst>
                                      </p:cBhvr>
                                      <p:to>
                                        <p:strVal val="visible"/>
                                      </p:to>
                                    </p:set>
                                    <p:anim calcmode="lin" valueType="num">
                                      <p:cBhvr additive="base">
                                        <p:cTn id="7" dur="500" fill="hold"/>
                                        <p:tgtEl>
                                          <p:spTgt spid="108033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033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80336">
                                            <p:txEl>
                                              <p:pRg st="3" end="3"/>
                                            </p:txEl>
                                          </p:spTgt>
                                        </p:tgtEl>
                                        <p:attrNameLst>
                                          <p:attrName>style.visibility</p:attrName>
                                        </p:attrNameLst>
                                      </p:cBhvr>
                                      <p:to>
                                        <p:strVal val="visible"/>
                                      </p:to>
                                    </p:set>
                                    <p:anim calcmode="lin" valueType="num">
                                      <p:cBhvr additive="base">
                                        <p:cTn id="11" dur="500" fill="hold"/>
                                        <p:tgtEl>
                                          <p:spTgt spid="108033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803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80336">
                                            <p:txEl>
                                              <p:pRg st="6" end="6"/>
                                            </p:txEl>
                                          </p:spTgt>
                                        </p:tgtEl>
                                        <p:attrNameLst>
                                          <p:attrName>style.visibility</p:attrName>
                                        </p:attrNameLst>
                                      </p:cBhvr>
                                      <p:to>
                                        <p:strVal val="visible"/>
                                      </p:to>
                                    </p:set>
                                    <p:anim calcmode="lin" valueType="num">
                                      <p:cBhvr additive="base">
                                        <p:cTn id="17" dur="500" fill="hold"/>
                                        <p:tgtEl>
                                          <p:spTgt spid="1080336">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8033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0118" name="Rectangle 27"/>
          <p:cNvSpPr>
            <a:spLocks noGrp="1"/>
          </p:cNvSpPr>
          <p:nvPr>
            <p:ph type="title"/>
          </p:nvPr>
        </p:nvSpPr>
        <p:spPr>
          <a:xfrm>
            <a:off x="499487" y="1287041"/>
            <a:ext cx="8207375" cy="649288"/>
          </a:xfrm>
        </p:spPr>
        <p:txBody>
          <a:bodyPr>
            <a:normAutofit fontScale="90000"/>
          </a:bodyPr>
          <a:lstStyle/>
          <a:p>
            <a:pPr>
              <a:lnSpc>
                <a:spcPct val="120000"/>
              </a:lnSpc>
            </a:pPr>
            <a:r>
              <a:rPr lang="en-US" altLang="zh-CN" b="1" dirty="0" smtClean="0">
                <a:solidFill>
                  <a:srgbClr val="C00000"/>
                </a:solidFill>
              </a:rPr>
              <a:t>Clauses introduced by </a:t>
            </a:r>
            <a:r>
              <a:rPr lang="en-US" altLang="zh-CN" b="1" i="1" dirty="0" smtClean="0">
                <a:solidFill>
                  <a:srgbClr val="C00000"/>
                </a:solidFill>
              </a:rPr>
              <a:t>than</a:t>
            </a:r>
            <a:endParaRPr lang="zh-CN" altLang="en-US" b="1" i="1" dirty="0" smtClean="0">
              <a:solidFill>
                <a:srgbClr val="C00000"/>
              </a:solidFill>
            </a:endParaRPr>
          </a:p>
        </p:txBody>
      </p:sp>
      <p:sp>
        <p:nvSpPr>
          <p:cNvPr id="90119" name="Text Box 14"/>
          <p:cNvSpPr txBox="1">
            <a:spLocks noChangeArrowheads="1"/>
          </p:cNvSpPr>
          <p:nvPr/>
        </p:nvSpPr>
        <p:spPr bwMode="auto">
          <a:xfrm>
            <a:off x="230310" y="2035696"/>
            <a:ext cx="8424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a:spcBef>
                <a:spcPct val="20000"/>
              </a:spcBef>
            </a:pPr>
            <a:r>
              <a:rPr lang="en-US" altLang="zh-CN" sz="2400" dirty="0">
                <a:solidFill>
                  <a:schemeClr val="tx1"/>
                </a:solidFill>
              </a:rPr>
              <a:t>Rewrite the sentences using clauses introduced by </a:t>
            </a:r>
            <a:r>
              <a:rPr lang="en-US" altLang="zh-CN" sz="2400" i="1" dirty="0">
                <a:solidFill>
                  <a:schemeClr val="tx1"/>
                </a:solidFill>
              </a:rPr>
              <a:t>than</a:t>
            </a:r>
            <a:endParaRPr lang="en-US" altLang="zh-CN" sz="2400" i="1" dirty="0">
              <a:solidFill>
                <a:schemeClr val="tx2"/>
              </a:solidFill>
            </a:endParaRPr>
          </a:p>
        </p:txBody>
      </p:sp>
      <p:sp>
        <p:nvSpPr>
          <p:cNvPr id="1082384" name="Text Box 16"/>
          <p:cNvSpPr txBox="1">
            <a:spLocks noChangeArrowheads="1"/>
          </p:cNvSpPr>
          <p:nvPr/>
        </p:nvSpPr>
        <p:spPr bwMode="auto">
          <a:xfrm>
            <a:off x="468313" y="2492896"/>
            <a:ext cx="8280400" cy="4108450"/>
          </a:xfrm>
          <a:prstGeom prst="rect">
            <a:avLst/>
          </a:prstGeom>
          <a:noFill/>
          <a:ln w="9525" algn="ctr">
            <a:noFill/>
            <a:miter lim="800000"/>
            <a:headEnd/>
            <a:tailEnd/>
          </a:ln>
          <a:effectLst/>
        </p:spPr>
        <p:txBody>
          <a:bodyPr>
            <a:spAutoFit/>
          </a:bodyPr>
          <a:lstStyle/>
          <a:p>
            <a:pPr>
              <a:defRPr/>
            </a:pPr>
            <a:r>
              <a:rPr lang="en-US" altLang="zh-CN" sz="2400" b="0" dirty="0">
                <a:solidFill>
                  <a:schemeClr val="tx1"/>
                </a:solidFill>
              </a:rPr>
              <a:t>3. She worked very hard. Most part-timers don’t work</a:t>
            </a:r>
          </a:p>
          <a:p>
            <a:pPr>
              <a:defRPr/>
            </a:pPr>
            <a:r>
              <a:rPr lang="en-US" altLang="zh-CN" sz="2400" b="0" dirty="0">
                <a:solidFill>
                  <a:schemeClr val="tx1"/>
                </a:solidFill>
              </a:rPr>
              <a:t>    so hard.</a:t>
            </a:r>
          </a:p>
          <a:p>
            <a:pPr>
              <a:defRPr/>
            </a:pPr>
            <a:r>
              <a:rPr lang="en-US" altLang="zh-CN" sz="2400" b="0" dirty="0">
                <a:solidFill>
                  <a:schemeClr val="tx1"/>
                </a:solidFill>
              </a:rPr>
              <a:t>    </a:t>
            </a:r>
            <a:r>
              <a:rPr lang="en-US" altLang="zh-CN" sz="2400" b="0" dirty="0">
                <a:solidFill>
                  <a:srgbClr val="0066CC"/>
                </a:solidFill>
              </a:rPr>
              <a:t>She worked harder than </a:t>
            </a:r>
            <a:r>
              <a:rPr lang="en-US" altLang="zh-CN" sz="2400" dirty="0">
                <a:solidFill>
                  <a:srgbClr val="0066CC"/>
                </a:solidFill>
                <a:effectLst>
                  <a:outerShdw blurRad="38100" dist="38100" dir="2700000" algn="tl">
                    <a:srgbClr val="C0C0C0"/>
                  </a:outerShdw>
                </a:effectLst>
              </a:rPr>
              <a:t>most part-timers do</a:t>
            </a:r>
            <a:r>
              <a:rPr lang="en-US" altLang="zh-CN" sz="2400" b="0" dirty="0">
                <a:solidFill>
                  <a:srgbClr val="0066CC"/>
                </a:solidFill>
              </a:rPr>
              <a:t>.</a:t>
            </a:r>
          </a:p>
          <a:p>
            <a:pPr>
              <a:defRPr/>
            </a:pPr>
            <a:r>
              <a:rPr lang="en-US" altLang="zh-CN" sz="2400" b="0" dirty="0">
                <a:solidFill>
                  <a:schemeClr val="tx1"/>
                </a:solidFill>
              </a:rPr>
              <a:t>4. You have arrived late too many times. That isn’t </a:t>
            </a:r>
          </a:p>
          <a:p>
            <a:pPr>
              <a:defRPr/>
            </a:pPr>
            <a:r>
              <a:rPr lang="en-US" altLang="zh-CN" sz="2400" b="0" dirty="0">
                <a:solidFill>
                  <a:schemeClr val="tx1"/>
                </a:solidFill>
              </a:rPr>
              <a:t>    acceptable.</a:t>
            </a:r>
          </a:p>
          <a:p>
            <a:pPr>
              <a:defRPr/>
            </a:pPr>
            <a:r>
              <a:rPr lang="en-US" altLang="zh-CN" sz="2400" b="0" dirty="0">
                <a:solidFill>
                  <a:schemeClr val="tx1"/>
                </a:solidFill>
              </a:rPr>
              <a:t>    </a:t>
            </a:r>
            <a:r>
              <a:rPr lang="en-US" altLang="zh-CN" sz="2400" b="0" dirty="0">
                <a:solidFill>
                  <a:srgbClr val="0066CC"/>
                </a:solidFill>
              </a:rPr>
              <a:t>You have arrived late more times than </a:t>
            </a:r>
            <a:r>
              <a:rPr lang="en-US" altLang="zh-CN" sz="2400" dirty="0">
                <a:solidFill>
                  <a:srgbClr val="0066CC"/>
                </a:solidFill>
                <a:effectLst>
                  <a:outerShdw blurRad="38100" dist="38100" dir="2700000" algn="tl">
                    <a:srgbClr val="C0C0C0"/>
                  </a:outerShdw>
                </a:effectLst>
              </a:rPr>
              <a:t>is</a:t>
            </a:r>
          </a:p>
          <a:p>
            <a:pPr>
              <a:defRPr/>
            </a:pPr>
            <a:r>
              <a:rPr lang="en-US" altLang="zh-CN" sz="2400" dirty="0">
                <a:solidFill>
                  <a:srgbClr val="0066CC"/>
                </a:solidFill>
                <a:effectLst>
                  <a:outerShdw blurRad="38100" dist="38100" dir="2700000" algn="tl">
                    <a:srgbClr val="C0C0C0"/>
                  </a:outerShdw>
                </a:effectLst>
              </a:rPr>
              <a:t>    acceptable.</a:t>
            </a:r>
          </a:p>
          <a:p>
            <a:pPr>
              <a:defRPr/>
            </a:pPr>
            <a:r>
              <a:rPr lang="en-US" altLang="zh-CN" sz="2400" b="0" dirty="0">
                <a:solidFill>
                  <a:schemeClr val="tx1"/>
                </a:solidFill>
              </a:rPr>
              <a:t>5. I don’t think you should have given so much</a:t>
            </a:r>
          </a:p>
          <a:p>
            <a:pPr>
              <a:defRPr/>
            </a:pPr>
            <a:r>
              <a:rPr lang="en-US" altLang="zh-CN" sz="2400" b="0" dirty="0">
                <a:solidFill>
                  <a:schemeClr val="tx1"/>
                </a:solidFill>
              </a:rPr>
              <a:t>    personal information. It isn’t wise.</a:t>
            </a:r>
          </a:p>
          <a:p>
            <a:pPr>
              <a:defRPr/>
            </a:pPr>
            <a:r>
              <a:rPr lang="en-US" altLang="zh-CN" sz="2400" b="0" dirty="0">
                <a:solidFill>
                  <a:schemeClr val="tx1"/>
                </a:solidFill>
              </a:rPr>
              <a:t>    </a:t>
            </a:r>
            <a:r>
              <a:rPr lang="en-US" altLang="zh-CN" sz="2400" b="0" dirty="0">
                <a:solidFill>
                  <a:srgbClr val="0066CC"/>
                </a:solidFill>
              </a:rPr>
              <a:t>I think you have given more personal information</a:t>
            </a:r>
          </a:p>
          <a:p>
            <a:pPr>
              <a:defRPr/>
            </a:pPr>
            <a:r>
              <a:rPr lang="en-US" altLang="zh-CN" sz="2400" b="0" dirty="0">
                <a:solidFill>
                  <a:srgbClr val="0066CC"/>
                </a:solidFill>
              </a:rPr>
              <a:t>    than </a:t>
            </a:r>
            <a:r>
              <a:rPr lang="en-US" altLang="zh-CN" sz="2400" dirty="0">
                <a:solidFill>
                  <a:srgbClr val="0066CC"/>
                </a:solidFill>
                <a:effectLst>
                  <a:outerShdw blurRad="38100" dist="38100" dir="2700000" algn="tl">
                    <a:srgbClr val="C0C0C0"/>
                  </a:outerShdw>
                </a:effectLst>
              </a:rPr>
              <a:t>is wise</a:t>
            </a:r>
            <a:r>
              <a:rPr lang="en-US" altLang="zh-CN" sz="2400" b="0" dirty="0">
                <a:solidFill>
                  <a:srgbClr val="0066CC"/>
                </a:solidFill>
              </a:rPr>
              <a:t>.</a:t>
            </a:r>
          </a:p>
        </p:txBody>
      </p:sp>
      <p:sp>
        <p:nvSpPr>
          <p:cNvPr id="19" name="标题 1"/>
          <p:cNvSpPr txBox="1">
            <a:spLocks/>
          </p:cNvSpPr>
          <p:nvPr/>
        </p:nvSpPr>
        <p:spPr>
          <a:xfrm>
            <a:off x="1691680" y="256654"/>
            <a:ext cx="67506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smtClean="0"/>
              <a:t>   After-class Task</a:t>
            </a:r>
            <a:endParaRPr lang="zh-CN" altLang="en-US" b="1" dirty="0"/>
          </a:p>
        </p:txBody>
      </p:sp>
      <p:cxnSp>
        <p:nvCxnSpPr>
          <p:cNvPr id="20" name="直接连接符 19"/>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49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2384">
                                            <p:txEl>
                                              <p:pRg st="2" end="2"/>
                                            </p:txEl>
                                          </p:spTgt>
                                        </p:tgtEl>
                                        <p:attrNameLst>
                                          <p:attrName>style.visibility</p:attrName>
                                        </p:attrNameLst>
                                      </p:cBhvr>
                                      <p:to>
                                        <p:strVal val="visible"/>
                                      </p:to>
                                    </p:set>
                                    <p:anim calcmode="lin" valueType="num">
                                      <p:cBhvr additive="base">
                                        <p:cTn id="7" dur="500" fill="hold"/>
                                        <p:tgtEl>
                                          <p:spTgt spid="108238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823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82384">
                                            <p:txEl>
                                              <p:pRg st="5" end="5"/>
                                            </p:txEl>
                                          </p:spTgt>
                                        </p:tgtEl>
                                        <p:attrNameLst>
                                          <p:attrName>style.visibility</p:attrName>
                                        </p:attrNameLst>
                                      </p:cBhvr>
                                      <p:to>
                                        <p:strVal val="visible"/>
                                      </p:to>
                                    </p:set>
                                    <p:anim calcmode="lin" valueType="num">
                                      <p:cBhvr additive="base">
                                        <p:cTn id="13" dur="500" fill="hold"/>
                                        <p:tgtEl>
                                          <p:spTgt spid="1082384">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82384">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82384">
                                            <p:txEl>
                                              <p:pRg st="6" end="6"/>
                                            </p:txEl>
                                          </p:spTgt>
                                        </p:tgtEl>
                                        <p:attrNameLst>
                                          <p:attrName>style.visibility</p:attrName>
                                        </p:attrNameLst>
                                      </p:cBhvr>
                                      <p:to>
                                        <p:strVal val="visible"/>
                                      </p:to>
                                    </p:set>
                                    <p:anim calcmode="lin" valueType="num">
                                      <p:cBhvr additive="base">
                                        <p:cTn id="17" dur="500" fill="hold"/>
                                        <p:tgtEl>
                                          <p:spTgt spid="1082384">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8238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82384">
                                            <p:txEl>
                                              <p:pRg st="9" end="9"/>
                                            </p:txEl>
                                          </p:spTgt>
                                        </p:tgtEl>
                                        <p:attrNameLst>
                                          <p:attrName>style.visibility</p:attrName>
                                        </p:attrNameLst>
                                      </p:cBhvr>
                                      <p:to>
                                        <p:strVal val="visible"/>
                                      </p:to>
                                    </p:set>
                                    <p:anim calcmode="lin" valueType="num">
                                      <p:cBhvr additive="base">
                                        <p:cTn id="23" dur="500" fill="hold"/>
                                        <p:tgtEl>
                                          <p:spTgt spid="1082384">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82384">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82384">
                                            <p:txEl>
                                              <p:pRg st="10" end="10"/>
                                            </p:txEl>
                                          </p:spTgt>
                                        </p:tgtEl>
                                        <p:attrNameLst>
                                          <p:attrName>style.visibility</p:attrName>
                                        </p:attrNameLst>
                                      </p:cBhvr>
                                      <p:to>
                                        <p:strVal val="visible"/>
                                      </p:to>
                                    </p:set>
                                    <p:anim calcmode="lin" valueType="num">
                                      <p:cBhvr additive="base">
                                        <p:cTn id="27" dur="500" fill="hold"/>
                                        <p:tgtEl>
                                          <p:spTgt spid="1082384">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8238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 name="Text Box 16"/>
          <p:cNvSpPr txBox="1">
            <a:spLocks noChangeArrowheads="1"/>
          </p:cNvSpPr>
          <p:nvPr/>
        </p:nvSpPr>
        <p:spPr bwMode="auto">
          <a:xfrm>
            <a:off x="251520" y="1627597"/>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0" fontAlgn="base" hangingPunct="0">
              <a:spcBef>
                <a:spcPct val="50000"/>
              </a:spcBef>
              <a:spcAft>
                <a:spcPct val="0"/>
              </a:spcAft>
            </a:pPr>
            <a:r>
              <a:rPr lang="en-US" altLang="zh-CN" sz="2400" dirty="0" smtClean="0">
                <a:solidFill>
                  <a:prstClr val="black"/>
                </a:solidFill>
              </a:rPr>
              <a:t>Watch the video and answer the questions.</a:t>
            </a:r>
          </a:p>
        </p:txBody>
      </p:sp>
      <p:sp>
        <p:nvSpPr>
          <p:cNvPr id="7179" name="Text Box 17"/>
          <p:cNvSpPr txBox="1">
            <a:spLocks noChangeArrowheads="1"/>
          </p:cNvSpPr>
          <p:nvPr/>
        </p:nvSpPr>
        <p:spPr bwMode="auto">
          <a:xfrm>
            <a:off x="561606" y="2204864"/>
            <a:ext cx="8208963" cy="4894262"/>
          </a:xfrm>
          <a:prstGeom prst="rect">
            <a:avLst/>
          </a:prstGeom>
          <a:noFill/>
          <a:ln w="9525" algn="ctr">
            <a:noFill/>
            <a:miter lim="800000"/>
            <a:headEnd/>
            <a:tailEnd/>
          </a:ln>
        </p:spPr>
        <p:txBody>
          <a:bodyPr>
            <a:spAutoFit/>
          </a:bodyPr>
          <a:lstStyle/>
          <a:p>
            <a:pPr marL="342900" indent="-342900" eaLnBrk="0" fontAlgn="base" hangingPunct="0">
              <a:lnSpc>
                <a:spcPct val="130000"/>
              </a:lnSpc>
              <a:spcBef>
                <a:spcPct val="20000"/>
              </a:spcBef>
              <a:spcAft>
                <a:spcPct val="0"/>
              </a:spcAft>
              <a:defRPr/>
            </a:pPr>
            <a:r>
              <a:rPr lang="en-US" altLang="zh-CN" sz="2000" dirty="0">
                <a:solidFill>
                  <a:prstClr val="black"/>
                </a:solidFill>
                <a:latin typeface="Century Gothic" pitchFamily="34" charset="0"/>
              </a:rPr>
              <a:t>    </a:t>
            </a:r>
            <a:r>
              <a:rPr lang="en-US" altLang="zh-CN" sz="2400" dirty="0">
                <a:solidFill>
                  <a:prstClr val="black"/>
                </a:solidFill>
                <a:latin typeface="Century Gothic" pitchFamily="34" charset="0"/>
              </a:rPr>
              <a:t>Clip Two. </a:t>
            </a:r>
          </a:p>
          <a:p>
            <a:pPr marL="342900" indent="-342900" eaLnBrk="0" fontAlgn="base" hangingPunct="0">
              <a:spcBef>
                <a:spcPct val="20000"/>
              </a:spcBef>
              <a:spcAft>
                <a:spcPct val="0"/>
              </a:spcAft>
              <a:buFontTx/>
              <a:buAutoNum type="arabicPeriod"/>
              <a:defRPr/>
            </a:pPr>
            <a:r>
              <a:rPr lang="en-US" altLang="zh-CN" sz="2400" dirty="0">
                <a:solidFill>
                  <a:prstClr val="black"/>
                </a:solidFill>
                <a:latin typeface="Century Gothic" pitchFamily="34" charset="0"/>
              </a:rPr>
              <a:t>What does </a:t>
            </a:r>
            <a:r>
              <a:rPr lang="en-US" altLang="zh-CN" sz="2400" dirty="0" err="1">
                <a:solidFill>
                  <a:prstClr val="black"/>
                </a:solidFill>
                <a:latin typeface="Century Gothic" pitchFamily="34" charset="0"/>
              </a:rPr>
              <a:t>Ryden</a:t>
            </a:r>
            <a:r>
              <a:rPr lang="en-US" altLang="zh-CN" sz="2400" dirty="0">
                <a:solidFill>
                  <a:prstClr val="black"/>
                </a:solidFill>
                <a:latin typeface="Century Gothic" pitchFamily="34" charset="0"/>
              </a:rPr>
              <a:t> respond to the question  “What are you up to” at the party</a:t>
            </a:r>
            <a:r>
              <a:rPr lang="en-US" altLang="zh-CN" sz="2400" dirty="0">
                <a:solidFill>
                  <a:prstClr val="black"/>
                </a:solidFill>
                <a:latin typeface="Arial Unicode MS" pitchFamily="34" charset="-122"/>
                <a:ea typeface="Arial Unicode MS" pitchFamily="34" charset="-122"/>
              </a:rPr>
              <a:t>?</a:t>
            </a:r>
          </a:p>
          <a:p>
            <a:pPr marL="800100" lvl="1" indent="-342900" eaLnBrk="0" fontAlgn="base" hangingPunct="0">
              <a:spcBef>
                <a:spcPct val="20000"/>
              </a:spcBef>
              <a:spcAft>
                <a:spcPct val="0"/>
              </a:spcAft>
              <a:defRPr/>
            </a:pPr>
            <a:r>
              <a:rPr lang="en-US" altLang="zh-CN" sz="2400" dirty="0">
                <a:solidFill>
                  <a:srgbClr val="0070C0"/>
                </a:solidFill>
                <a:latin typeface="Century Gothic"/>
                <a:ea typeface="Arial Unicode MS" pitchFamily="34" charset="-122"/>
              </a:rPr>
              <a:t>I’m interviewing, a lot of opportunities. </a:t>
            </a:r>
          </a:p>
          <a:p>
            <a:pPr marL="457200" indent="-457200" eaLnBrk="0" fontAlgn="base" hangingPunct="0">
              <a:spcBef>
                <a:spcPct val="20000"/>
              </a:spcBef>
              <a:spcAft>
                <a:spcPct val="0"/>
              </a:spcAft>
              <a:buFont typeface="+mj-lt"/>
              <a:buAutoNum type="arabicPeriod"/>
              <a:defRPr/>
            </a:pPr>
            <a:r>
              <a:rPr lang="en-US" altLang="zh-CN" sz="2400" dirty="0">
                <a:solidFill>
                  <a:prstClr val="black"/>
                </a:solidFill>
                <a:latin typeface="Century Gothic" pitchFamily="34" charset="0"/>
              </a:rPr>
              <a:t>What does she say about her situation</a:t>
            </a:r>
            <a:r>
              <a:rPr lang="en-US" altLang="zh-CN" sz="2400" dirty="0">
                <a:solidFill>
                  <a:prstClr val="black"/>
                </a:solidFill>
                <a:latin typeface="Arial Unicode MS" pitchFamily="34" charset="-122"/>
                <a:ea typeface="Arial Unicode MS" pitchFamily="34" charset="-122"/>
              </a:rPr>
              <a:t>?</a:t>
            </a:r>
          </a:p>
          <a:p>
            <a:pPr marL="800100" lvl="1" indent="-342900" eaLnBrk="0" fontAlgn="base" hangingPunct="0">
              <a:spcBef>
                <a:spcPct val="20000"/>
              </a:spcBef>
              <a:spcAft>
                <a:spcPct val="0"/>
              </a:spcAft>
              <a:defRPr/>
            </a:pPr>
            <a:r>
              <a:rPr lang="en-US" altLang="zh-CN" sz="2400" dirty="0">
                <a:solidFill>
                  <a:srgbClr val="0070C0"/>
                </a:solidFill>
                <a:latin typeface="Century Gothic"/>
                <a:ea typeface="Arial Unicode MS" pitchFamily="34" charset="-122"/>
              </a:rPr>
              <a:t>feel like a loser</a:t>
            </a:r>
          </a:p>
          <a:p>
            <a:pPr marL="342900" indent="-342900" eaLnBrk="0" fontAlgn="base" hangingPunct="0">
              <a:spcBef>
                <a:spcPct val="20000"/>
              </a:spcBef>
              <a:spcAft>
                <a:spcPct val="0"/>
              </a:spcAft>
              <a:buFontTx/>
              <a:buAutoNum type="arabicPeriod"/>
              <a:defRPr/>
            </a:pPr>
            <a:r>
              <a:rPr lang="en-US" altLang="zh-CN" sz="2400" dirty="0">
                <a:solidFill>
                  <a:prstClr val="black"/>
                </a:solidFill>
                <a:latin typeface="Century Gothic" pitchFamily="34" charset="0"/>
              </a:rPr>
              <a:t>How do you think students will react if they can’t find a job</a:t>
            </a:r>
            <a:r>
              <a:rPr lang="en-US" altLang="zh-CN" sz="2400" dirty="0">
                <a:solidFill>
                  <a:prstClr val="black"/>
                </a:solidFill>
                <a:latin typeface="Arial Unicode MS" pitchFamily="34" charset="-122"/>
                <a:ea typeface="Arial Unicode MS" pitchFamily="34" charset="-122"/>
              </a:rPr>
              <a:t>?</a:t>
            </a:r>
            <a:r>
              <a:rPr lang="en-US" altLang="zh-CN" sz="2400" dirty="0">
                <a:solidFill>
                  <a:prstClr val="black"/>
                </a:solidFill>
                <a:latin typeface="Century Gothic" pitchFamily="34" charset="0"/>
              </a:rPr>
              <a:t> </a:t>
            </a:r>
          </a:p>
          <a:p>
            <a:pPr marL="444500" lvl="1" indent="12700" eaLnBrk="0" fontAlgn="base" hangingPunct="0">
              <a:spcBef>
                <a:spcPct val="20000"/>
              </a:spcBef>
              <a:spcAft>
                <a:spcPct val="0"/>
              </a:spcAft>
              <a:defRPr/>
            </a:pPr>
            <a:r>
              <a:rPr lang="en-US" altLang="zh-CN" sz="2400" dirty="0">
                <a:solidFill>
                  <a:srgbClr val="0070C0"/>
                </a:solidFill>
                <a:latin typeface="Century Gothic" pitchFamily="34" charset="0"/>
              </a:rPr>
              <a:t>feel like a failure; have a lot of stress; feel anxious / depressed </a:t>
            </a:r>
            <a:endParaRPr lang="en-US" altLang="zh-CN" sz="2400" dirty="0">
              <a:solidFill>
                <a:prstClr val="black"/>
              </a:solidFill>
              <a:latin typeface="Century Gothic" pitchFamily="34" charset="0"/>
            </a:endParaRPr>
          </a:p>
          <a:p>
            <a:pPr marL="342900" indent="-342900" eaLnBrk="0" fontAlgn="base" hangingPunct="0">
              <a:lnSpc>
                <a:spcPct val="130000"/>
              </a:lnSpc>
              <a:spcBef>
                <a:spcPct val="20000"/>
              </a:spcBef>
              <a:spcAft>
                <a:spcPct val="0"/>
              </a:spcAft>
              <a:defRPr/>
            </a:pPr>
            <a:endParaRPr lang="en-US" altLang="zh-CN" sz="2400" dirty="0">
              <a:solidFill>
                <a:prstClr val="black"/>
              </a:solidFill>
              <a:latin typeface="Century Gothic" pitchFamily="34" charset="0"/>
            </a:endParaRPr>
          </a:p>
        </p:txBody>
      </p:sp>
      <p:pic>
        <p:nvPicPr>
          <p:cNvPr id="7180" name="Picture 18">
            <a:hlinkClick r:id="rId2" action="ppaction://hlinkfile"/>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2959" t="17577" r="9288" b="12083"/>
          <a:stretch>
            <a:fillRect/>
          </a:stretch>
        </p:blipFill>
        <p:spPr bwMode="auto">
          <a:xfrm>
            <a:off x="591036" y="2276872"/>
            <a:ext cx="2778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66" y="188640"/>
            <a:ext cx="8229600"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1196752"/>
            <a:ext cx="6773863"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70293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1691680" y="256654"/>
            <a:ext cx="67506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smtClean="0"/>
              <a:t>   After-class Task</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AutoShape 4" descr="“A Good Read”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72816"/>
            <a:ext cx="352839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descr="“A Good Read”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484784"/>
            <a:ext cx="4464496"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18754" y="6381328"/>
            <a:ext cx="2914003" cy="461665"/>
          </a:xfrm>
          <a:prstGeom prst="rect">
            <a:avLst/>
          </a:prstGeom>
        </p:spPr>
        <p:txBody>
          <a:bodyPr wrap="none">
            <a:spAutoFit/>
          </a:bodyPr>
          <a:lstStyle/>
          <a:p>
            <a:r>
              <a:rPr lang="en-US" altLang="zh-CN" sz="2400" b="1" dirty="0"/>
              <a:t>Books worth reading.</a:t>
            </a:r>
            <a:endParaRPr lang="zh-CN" altLang="en-US" sz="2400" b="1" dirty="0"/>
          </a:p>
        </p:txBody>
      </p:sp>
      <p:sp>
        <p:nvSpPr>
          <p:cNvPr id="5" name="矩形 4"/>
          <p:cNvSpPr/>
          <p:nvPr/>
        </p:nvSpPr>
        <p:spPr>
          <a:xfrm>
            <a:off x="4335311" y="2996952"/>
            <a:ext cx="4808689" cy="3785652"/>
          </a:xfrm>
          <a:prstGeom prst="rect">
            <a:avLst/>
          </a:prstGeom>
        </p:spPr>
        <p:txBody>
          <a:bodyPr wrap="square">
            <a:spAutoFit/>
          </a:bodyPr>
          <a:lstStyle/>
          <a:p>
            <a:r>
              <a:rPr lang="en-US" altLang="zh-CN" sz="2000" b="1" dirty="0" smtClean="0"/>
              <a:t>A Good Read</a:t>
            </a:r>
            <a:r>
              <a:rPr lang="en-US" altLang="zh-CN" sz="2000" dirty="0" smtClean="0"/>
              <a:t> is </a:t>
            </a:r>
            <a:r>
              <a:rPr lang="en-US" altLang="zh-CN" sz="2000" dirty="0"/>
              <a:t>one of BBC Radio 4's longest-running </a:t>
            </a:r>
            <a:r>
              <a:rPr lang="en-US" altLang="zh-CN" sz="2000" dirty="0" err="1"/>
              <a:t>programmes</a:t>
            </a:r>
            <a:r>
              <a:rPr lang="en-US" altLang="zh-CN" sz="2000" dirty="0"/>
              <a:t>; in it two guests join the main presenter to choose and discuss their </a:t>
            </a:r>
            <a:r>
              <a:rPr lang="en-US" altLang="zh-CN" sz="2000" dirty="0" err="1"/>
              <a:t>favourite</a:t>
            </a:r>
            <a:r>
              <a:rPr lang="en-US" altLang="zh-CN" sz="2000" dirty="0"/>
              <a:t> books. Sue MacGregor stepped down in 2010 as the </a:t>
            </a:r>
            <a:r>
              <a:rPr lang="en-US" altLang="zh-CN" sz="2000" dirty="0" err="1"/>
              <a:t>programme's</a:t>
            </a:r>
            <a:r>
              <a:rPr lang="en-US" altLang="zh-CN" sz="2000" dirty="0"/>
              <a:t> longest-serving presenter (seven years</a:t>
            </a:r>
            <a:r>
              <a:rPr lang="en-US" altLang="zh-CN" sz="2000" dirty="0" smtClean="0"/>
              <a:t>).  Her </a:t>
            </a:r>
            <a:r>
              <a:rPr lang="en-US" altLang="zh-CN" sz="2000" dirty="0"/>
              <a:t>successor is the writer, broadcaster and academic Harriett Gilbert, who took up the reins in May </a:t>
            </a:r>
            <a:r>
              <a:rPr lang="en-US" altLang="zh-CN" sz="2000" dirty="0" smtClean="0"/>
              <a:t>2011. Previous </a:t>
            </a:r>
            <a:r>
              <a:rPr lang="en-US" altLang="zh-CN" sz="2000" dirty="0"/>
              <a:t>presenters have included the novelist Louise Doughty 1998 to 2001</a:t>
            </a:r>
            <a:r>
              <a:rPr lang="en-US" altLang="zh-CN" sz="2000" dirty="0" smtClean="0"/>
              <a:t>.</a:t>
            </a:r>
          </a:p>
          <a:p>
            <a:r>
              <a:rPr lang="en-US" altLang="zh-CN" sz="2000" dirty="0"/>
              <a:t>The </a:t>
            </a:r>
            <a:r>
              <a:rPr lang="en-US" altLang="zh-CN" sz="2000" dirty="0" err="1"/>
              <a:t>programme</a:t>
            </a:r>
            <a:r>
              <a:rPr lang="en-US" altLang="zh-CN" sz="2000" dirty="0"/>
              <a:t> began in 1977</a:t>
            </a:r>
            <a:endParaRPr lang="zh-CN" altLang="en-US" sz="2000" dirty="0"/>
          </a:p>
        </p:txBody>
      </p:sp>
    </p:spTree>
    <p:extLst>
      <p:ext uri="{BB962C8B-B14F-4D97-AF65-F5344CB8AC3E}">
        <p14:creationId xmlns:p14="http://schemas.microsoft.com/office/powerpoint/2010/main" val="27851215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1691680" y="256654"/>
            <a:ext cx="67506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smtClean="0"/>
              <a:t>   After-class Task</a:t>
            </a:r>
            <a:endParaRPr lang="zh-CN" altLang="en-US" b="1" dirty="0"/>
          </a:p>
        </p:txBody>
      </p:sp>
      <p:cxnSp>
        <p:nvCxnSpPr>
          <p:cNvPr id="22" name="直接连接符 21"/>
          <p:cNvCxnSpPr/>
          <p:nvPr/>
        </p:nvCxnSpPr>
        <p:spPr>
          <a:xfrm>
            <a:off x="1907704" y="1268760"/>
            <a:ext cx="676875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AutoShape 4" descr="“A Good Read”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72816"/>
            <a:ext cx="352839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descr="“A Good Read”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484784"/>
            <a:ext cx="4464496" cy="11521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18754" y="6381328"/>
            <a:ext cx="2914003" cy="461665"/>
          </a:xfrm>
          <a:prstGeom prst="rect">
            <a:avLst/>
          </a:prstGeom>
        </p:spPr>
        <p:txBody>
          <a:bodyPr wrap="none">
            <a:spAutoFit/>
          </a:bodyPr>
          <a:lstStyle/>
          <a:p>
            <a:r>
              <a:rPr lang="en-US" altLang="zh-CN" sz="2400" b="1" dirty="0"/>
              <a:t>Books worth reading.</a:t>
            </a:r>
            <a:endParaRPr lang="zh-CN" altLang="en-US" sz="2400" b="1" dirty="0"/>
          </a:p>
        </p:txBody>
      </p:sp>
      <p:sp>
        <p:nvSpPr>
          <p:cNvPr id="5" name="矩形 4"/>
          <p:cNvSpPr/>
          <p:nvPr/>
        </p:nvSpPr>
        <p:spPr>
          <a:xfrm>
            <a:off x="4317808" y="2826508"/>
            <a:ext cx="4808689" cy="3785652"/>
          </a:xfrm>
          <a:prstGeom prst="rect">
            <a:avLst/>
          </a:prstGeom>
        </p:spPr>
        <p:txBody>
          <a:bodyPr wrap="square">
            <a:spAutoFit/>
          </a:bodyPr>
          <a:lstStyle/>
          <a:p>
            <a:pPr marL="180975" indent="-180975">
              <a:buFont typeface="Arial" panose="020B0604020202020204" pitchFamily="34" charset="0"/>
              <a:buChar char="•"/>
            </a:pPr>
            <a:r>
              <a:rPr lang="en-US" altLang="zh-CN" sz="2000" dirty="0" smtClean="0"/>
              <a:t>Our class began to produce a ten-minute TV </a:t>
            </a:r>
            <a:r>
              <a:rPr lang="en-US" altLang="zh-CN" sz="2000" dirty="0" err="1" smtClean="0"/>
              <a:t>programm</a:t>
            </a:r>
            <a:r>
              <a:rPr lang="en-US" altLang="zh-CN" sz="2000" dirty="0" smtClean="0"/>
              <a:t> ________ to introduce your favorite books for reading; </a:t>
            </a:r>
          </a:p>
          <a:p>
            <a:pPr marL="180975" indent="-180975">
              <a:buFont typeface="Arial" panose="020B0604020202020204" pitchFamily="34" charset="0"/>
              <a:buChar char="•"/>
            </a:pPr>
            <a:r>
              <a:rPr lang="en-US" altLang="zh-CN" sz="2000" dirty="0" smtClean="0"/>
              <a:t>Each group as the panelists collectively choose one favorite book for your introduction;</a:t>
            </a:r>
          </a:p>
          <a:p>
            <a:pPr marL="180975" indent="-180975">
              <a:buFont typeface="Arial" panose="020B0604020202020204" pitchFamily="34" charset="0"/>
              <a:buChar char="•"/>
            </a:pPr>
            <a:r>
              <a:rPr lang="en-US" altLang="zh-CN" sz="2000" dirty="0" smtClean="0"/>
              <a:t>The program should be interesting and appealing</a:t>
            </a:r>
            <a:r>
              <a:rPr lang="en-US" altLang="zh-CN" sz="2000" dirty="0"/>
              <a:t>, </a:t>
            </a:r>
            <a:r>
              <a:rPr lang="en-US" altLang="zh-CN" sz="2000" dirty="0" smtClean="0"/>
              <a:t>with book </a:t>
            </a:r>
            <a:r>
              <a:rPr lang="en-US" altLang="zh-CN" sz="2000" dirty="0"/>
              <a:t>introduction </a:t>
            </a:r>
            <a:r>
              <a:rPr lang="en-US" altLang="zh-CN" sz="2000" dirty="0" smtClean="0"/>
              <a:t>about </a:t>
            </a:r>
          </a:p>
          <a:p>
            <a:pPr marL="180975" indent="-180975"/>
            <a:r>
              <a:rPr lang="en-US" altLang="zh-CN" sz="2000" dirty="0"/>
              <a:t> </a:t>
            </a:r>
            <a:r>
              <a:rPr lang="en-US" altLang="zh-CN" sz="2000" dirty="0" smtClean="0"/>
              <a:t>     the book title, writer, contents,… and the reasons for choosing it.</a:t>
            </a:r>
          </a:p>
          <a:p>
            <a:pPr marL="180975" indent="-180975">
              <a:buFont typeface="Arial" panose="020B0604020202020204" pitchFamily="34" charset="0"/>
              <a:buChar char="•"/>
            </a:pPr>
            <a:r>
              <a:rPr lang="en-US" altLang="zh-CN" sz="2000" dirty="0" smtClean="0"/>
              <a:t>The book introduced is on the reading list of most of the classmates is the </a:t>
            </a:r>
            <a:r>
              <a:rPr lang="en-US" altLang="zh-CN" sz="2000" b="1" dirty="0" smtClean="0">
                <a:solidFill>
                  <a:srgbClr val="C00000"/>
                </a:solidFill>
              </a:rPr>
              <a:t>winner</a:t>
            </a:r>
            <a:r>
              <a:rPr lang="en-US" altLang="zh-CN" sz="2000" dirty="0" smtClean="0"/>
              <a:t>!</a:t>
            </a:r>
          </a:p>
        </p:txBody>
      </p:sp>
    </p:spTree>
    <p:extLst>
      <p:ext uri="{BB962C8B-B14F-4D97-AF65-F5344CB8AC3E}">
        <p14:creationId xmlns:p14="http://schemas.microsoft.com/office/powerpoint/2010/main" val="862038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331913" y="3284538"/>
            <a:ext cx="22320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7170" name="Picture 2" descr="“Thank you”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50157"/>
            <a:ext cx="8001182" cy="576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691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16"/>
          <p:cNvSpPr txBox="1">
            <a:spLocks noChangeArrowheads="1"/>
          </p:cNvSpPr>
          <p:nvPr/>
        </p:nvSpPr>
        <p:spPr bwMode="auto">
          <a:xfrm>
            <a:off x="251018" y="1785392"/>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600" b="1">
                <a:solidFill>
                  <a:srgbClr val="C00000"/>
                </a:solidFill>
                <a:latin typeface="Century Gothic" pitchFamily="34" charset="0"/>
                <a:ea typeface="宋体" pitchFamily="2" charset="-122"/>
              </a:defRPr>
            </a:lvl1pPr>
            <a:lvl2pPr marL="742950" indent="-28575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0" fontAlgn="base" hangingPunct="0">
              <a:spcBef>
                <a:spcPct val="50000"/>
              </a:spcBef>
              <a:spcAft>
                <a:spcPct val="0"/>
              </a:spcAft>
            </a:pPr>
            <a:r>
              <a:rPr lang="en-US" altLang="zh-CN" sz="2400" dirty="0" smtClean="0">
                <a:solidFill>
                  <a:prstClr val="black"/>
                </a:solidFill>
              </a:rPr>
              <a:t>Watch the video and answer the questions.</a:t>
            </a:r>
          </a:p>
        </p:txBody>
      </p:sp>
      <p:sp>
        <p:nvSpPr>
          <p:cNvPr id="8202" name="Text Box 17"/>
          <p:cNvSpPr txBox="1">
            <a:spLocks noChangeArrowheads="1"/>
          </p:cNvSpPr>
          <p:nvPr/>
        </p:nvSpPr>
        <p:spPr bwMode="auto">
          <a:xfrm>
            <a:off x="534163" y="2276872"/>
            <a:ext cx="8429625"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defRPr sz="3600" b="1">
                <a:solidFill>
                  <a:srgbClr val="C00000"/>
                </a:solidFill>
                <a:latin typeface="Century Gothic" pitchFamily="34" charset="0"/>
                <a:ea typeface="宋体" pitchFamily="2" charset="-122"/>
              </a:defRPr>
            </a:lvl1pPr>
            <a:lvl2pPr marL="800100" indent="-342900">
              <a:defRPr sz="3600" b="1">
                <a:solidFill>
                  <a:srgbClr val="C00000"/>
                </a:solidFill>
                <a:latin typeface="Century Gothic" pitchFamily="34" charset="0"/>
                <a:ea typeface="宋体" pitchFamily="2" charset="-122"/>
              </a:defRPr>
            </a:lvl2pPr>
            <a:lvl3pPr marL="1143000" indent="-228600">
              <a:defRPr sz="3600" b="1">
                <a:solidFill>
                  <a:srgbClr val="C00000"/>
                </a:solidFill>
                <a:latin typeface="Century Gothic" pitchFamily="34" charset="0"/>
                <a:ea typeface="宋体" pitchFamily="2" charset="-122"/>
              </a:defRPr>
            </a:lvl3pPr>
            <a:lvl4pPr marL="1600200" indent="-228600">
              <a:defRPr sz="3600" b="1">
                <a:solidFill>
                  <a:srgbClr val="C00000"/>
                </a:solidFill>
                <a:latin typeface="Century Gothic" pitchFamily="34" charset="0"/>
                <a:ea typeface="宋体" pitchFamily="2" charset="-122"/>
              </a:defRPr>
            </a:lvl4pPr>
            <a:lvl5pPr marL="2057400" indent="-228600">
              <a:defRPr sz="3600" b="1">
                <a:solidFill>
                  <a:srgbClr val="C00000"/>
                </a:solidFill>
                <a:latin typeface="Century Gothic" pitchFamily="34" charset="0"/>
                <a:ea typeface="宋体" pitchFamily="2" charset="-122"/>
              </a:defRPr>
            </a:lvl5pPr>
            <a:lvl6pPr marL="2514600" indent="-228600" eaLnBrk="0" fontAlgn="base" hangingPunct="0">
              <a:spcBef>
                <a:spcPct val="0"/>
              </a:spcBef>
              <a:spcAft>
                <a:spcPct val="0"/>
              </a:spcAft>
              <a:defRPr sz="3600" b="1">
                <a:solidFill>
                  <a:srgbClr val="C00000"/>
                </a:solidFill>
                <a:latin typeface="Century Gothic" pitchFamily="34" charset="0"/>
                <a:ea typeface="宋体" pitchFamily="2" charset="-122"/>
              </a:defRPr>
            </a:lvl6pPr>
            <a:lvl7pPr marL="2971800" indent="-228600" eaLnBrk="0" fontAlgn="base" hangingPunct="0">
              <a:spcBef>
                <a:spcPct val="0"/>
              </a:spcBef>
              <a:spcAft>
                <a:spcPct val="0"/>
              </a:spcAft>
              <a:defRPr sz="3600" b="1">
                <a:solidFill>
                  <a:srgbClr val="C00000"/>
                </a:solidFill>
                <a:latin typeface="Century Gothic" pitchFamily="34" charset="0"/>
                <a:ea typeface="宋体" pitchFamily="2" charset="-122"/>
              </a:defRPr>
            </a:lvl7pPr>
            <a:lvl8pPr marL="3429000" indent="-228600" eaLnBrk="0" fontAlgn="base" hangingPunct="0">
              <a:spcBef>
                <a:spcPct val="0"/>
              </a:spcBef>
              <a:spcAft>
                <a:spcPct val="0"/>
              </a:spcAft>
              <a:defRPr sz="3600" b="1">
                <a:solidFill>
                  <a:srgbClr val="C00000"/>
                </a:solidFill>
                <a:latin typeface="Century Gothic" pitchFamily="34" charset="0"/>
                <a:ea typeface="宋体" pitchFamily="2" charset="-122"/>
              </a:defRPr>
            </a:lvl8pPr>
            <a:lvl9pPr marL="3886200" indent="-228600" eaLnBrk="0" fontAlgn="base" hangingPunct="0">
              <a:spcBef>
                <a:spcPct val="0"/>
              </a:spcBef>
              <a:spcAft>
                <a:spcPct val="0"/>
              </a:spcAft>
              <a:defRPr sz="3600" b="1">
                <a:solidFill>
                  <a:srgbClr val="C00000"/>
                </a:solidFill>
                <a:latin typeface="Century Gothic" pitchFamily="34" charset="0"/>
                <a:ea typeface="宋体" pitchFamily="2" charset="-122"/>
              </a:defRPr>
            </a:lvl9pPr>
          </a:lstStyle>
          <a:p>
            <a:pPr eaLnBrk="0" fontAlgn="base" hangingPunct="0">
              <a:lnSpc>
                <a:spcPct val="130000"/>
              </a:lnSpc>
              <a:spcBef>
                <a:spcPct val="20000"/>
              </a:spcBef>
              <a:spcAft>
                <a:spcPct val="0"/>
              </a:spcAft>
            </a:pPr>
            <a:r>
              <a:rPr lang="en-US" altLang="zh-CN" sz="2400" b="0" dirty="0" smtClean="0">
                <a:solidFill>
                  <a:prstClr val="black"/>
                </a:solidFill>
              </a:rPr>
              <a:t>    Clip Three. </a:t>
            </a:r>
          </a:p>
          <a:p>
            <a:pPr eaLnBrk="0" fontAlgn="base" hangingPunct="0">
              <a:lnSpc>
                <a:spcPct val="130000"/>
              </a:lnSpc>
              <a:spcBef>
                <a:spcPct val="20000"/>
              </a:spcBef>
              <a:spcAft>
                <a:spcPct val="0"/>
              </a:spcAft>
              <a:buFontTx/>
              <a:buAutoNum type="arabicPeriod"/>
            </a:pPr>
            <a:r>
              <a:rPr lang="en-US" altLang="zh-CN" sz="2400" b="0" dirty="0" smtClean="0">
                <a:solidFill>
                  <a:prstClr val="black"/>
                </a:solidFill>
              </a:rPr>
              <a:t>What do you think the students’ parents should do if their children can’t find a job</a:t>
            </a:r>
            <a:r>
              <a:rPr lang="en-US" altLang="zh-CN" sz="2400" b="0" dirty="0" smtClean="0">
                <a:solidFill>
                  <a:prstClr val="black"/>
                </a:solidFill>
                <a:latin typeface="Arial Unicode MS" pitchFamily="34" charset="-122"/>
                <a:ea typeface="Arial Unicode MS" pitchFamily="34" charset="-122"/>
                <a:cs typeface="Arial Unicode MS" pitchFamily="34" charset="-122"/>
              </a:rPr>
              <a:t>?</a:t>
            </a:r>
          </a:p>
          <a:p>
            <a:pPr lvl="1" eaLnBrk="0" fontAlgn="base" hangingPunct="0">
              <a:lnSpc>
                <a:spcPct val="130000"/>
              </a:lnSpc>
              <a:spcBef>
                <a:spcPct val="20000"/>
              </a:spcBef>
              <a:spcAft>
                <a:spcPct val="0"/>
              </a:spcAft>
            </a:pPr>
            <a:r>
              <a:rPr lang="en-US" altLang="zh-CN" sz="2400" b="0" dirty="0" smtClean="0">
                <a:solidFill>
                  <a:srgbClr val="0070C0"/>
                </a:solidFill>
                <a:ea typeface="Arial Unicode MS" pitchFamily="34" charset="-122"/>
                <a:cs typeface="Arial Unicode MS" pitchFamily="34" charset="-122"/>
              </a:rPr>
              <a:t>get involved and offer help or suggestions</a:t>
            </a:r>
          </a:p>
          <a:p>
            <a:pPr eaLnBrk="0" fontAlgn="base" hangingPunct="0">
              <a:lnSpc>
                <a:spcPct val="130000"/>
              </a:lnSpc>
              <a:spcBef>
                <a:spcPct val="20000"/>
              </a:spcBef>
              <a:spcAft>
                <a:spcPct val="0"/>
              </a:spcAft>
              <a:buFontTx/>
              <a:buAutoNum type="arabicPeriod"/>
            </a:pPr>
            <a:r>
              <a:rPr lang="en-US" altLang="zh-CN" sz="2400" b="0" dirty="0" smtClean="0">
                <a:solidFill>
                  <a:prstClr val="black"/>
                </a:solidFill>
              </a:rPr>
              <a:t>Watch the clip to see if there is any difference between the three fathers’ attitudes and behaviors</a:t>
            </a:r>
            <a:r>
              <a:rPr lang="en-US" altLang="zh-CN" sz="2400" b="0" dirty="0" smtClean="0">
                <a:solidFill>
                  <a:prstClr val="black"/>
                </a:solidFill>
                <a:latin typeface="Arial Unicode MS" pitchFamily="34" charset="-122"/>
                <a:ea typeface="Arial Unicode MS" pitchFamily="34" charset="-122"/>
                <a:cs typeface="Arial Unicode MS" pitchFamily="34" charset="-122"/>
              </a:rPr>
              <a:t>?</a:t>
            </a:r>
            <a:r>
              <a:rPr lang="en-US" altLang="zh-CN" sz="2400" b="0" dirty="0" smtClean="0">
                <a:solidFill>
                  <a:prstClr val="black"/>
                </a:solidFill>
              </a:rPr>
              <a:t> Which one do you prefer</a:t>
            </a:r>
            <a:r>
              <a:rPr lang="en-US" altLang="zh-CN" sz="2400" b="0" dirty="0" smtClean="0">
                <a:solidFill>
                  <a:prstClr val="black"/>
                </a:solidFill>
                <a:latin typeface="Arial Unicode MS" pitchFamily="34" charset="-122"/>
                <a:ea typeface="Arial Unicode MS" pitchFamily="34" charset="-122"/>
                <a:cs typeface="Arial Unicode MS" pitchFamily="34" charset="-122"/>
              </a:rPr>
              <a:t>?</a:t>
            </a:r>
          </a:p>
          <a:p>
            <a:pPr lvl="1" eaLnBrk="0" fontAlgn="base" hangingPunct="0">
              <a:lnSpc>
                <a:spcPct val="130000"/>
              </a:lnSpc>
              <a:spcBef>
                <a:spcPct val="20000"/>
              </a:spcBef>
              <a:spcAft>
                <a:spcPct val="0"/>
              </a:spcAft>
            </a:pPr>
            <a:r>
              <a:rPr lang="en-US" altLang="zh-CN" sz="2400" b="0" dirty="0" smtClean="0">
                <a:solidFill>
                  <a:srgbClr val="0070C0"/>
                </a:solidFill>
                <a:ea typeface="Arial Unicode MS" pitchFamily="34" charset="-122"/>
                <a:cs typeface="Arial Unicode MS" pitchFamily="34" charset="-122"/>
              </a:rPr>
              <a:t>find opportunity; push hard; criticize; encouraging ...</a:t>
            </a:r>
          </a:p>
          <a:p>
            <a:pPr lvl="1" eaLnBrk="0" fontAlgn="base" hangingPunct="0">
              <a:lnSpc>
                <a:spcPct val="130000"/>
              </a:lnSpc>
              <a:spcBef>
                <a:spcPct val="20000"/>
              </a:spcBef>
              <a:spcAft>
                <a:spcPct val="0"/>
              </a:spcAft>
              <a:buFontTx/>
              <a:buAutoNum type="arabicPeriod"/>
            </a:pPr>
            <a:endParaRPr lang="en-US" altLang="zh-CN" sz="2400" b="0" dirty="0" smtClean="0">
              <a:solidFill>
                <a:prstClr val="black"/>
              </a:solidFill>
              <a:latin typeface="Arial Unicode MS" pitchFamily="34" charset="-122"/>
              <a:ea typeface="Arial Unicode MS" pitchFamily="34" charset="-122"/>
              <a:cs typeface="Arial Unicode MS" pitchFamily="34" charset="-122"/>
            </a:endParaRPr>
          </a:p>
        </p:txBody>
      </p:sp>
      <p:pic>
        <p:nvPicPr>
          <p:cNvPr id="8203" name="Picture 18">
            <a:hlinkClick r:id="rId2" action="ppaction://hlinkfile"/>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2959" t="17577" r="9288" b="12083"/>
          <a:stretch>
            <a:fillRect/>
          </a:stretch>
        </p:blipFill>
        <p:spPr bwMode="auto">
          <a:xfrm>
            <a:off x="534163" y="2394744"/>
            <a:ext cx="2778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66" y="44624"/>
            <a:ext cx="1656184"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8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99131"/>
            <a:ext cx="8229600"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4362" y="1196752"/>
            <a:ext cx="6773863" cy="3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79641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6043</TotalTime>
  <Words>5857</Words>
  <Application>Microsoft Office PowerPoint</Application>
  <PresentationFormat>全屏显示(4:3)</PresentationFormat>
  <Paragraphs>576</Paragraphs>
  <Slides>82</Slides>
  <Notes>13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82</vt:i4>
      </vt:variant>
    </vt:vector>
  </HeadingPairs>
  <TitlesOfParts>
    <vt:vector size="101" baseType="lpstr">
      <vt:lpstr>Arial Unicode MS</vt:lpstr>
      <vt:lpstr>Batang</vt:lpstr>
      <vt:lpstr>Microsoft Yahei</vt:lpstr>
      <vt:lpstr>黑体</vt:lpstr>
      <vt:lpstr>宋体</vt:lpstr>
      <vt:lpstr>Microsoft YaHei</vt:lpstr>
      <vt:lpstr>Arial</vt:lpstr>
      <vt:lpstr>Arial Black</vt:lpstr>
      <vt:lpstr>Book Antiqua</vt:lpstr>
      <vt:lpstr>Bookman Old Style</vt:lpstr>
      <vt:lpstr>Calibri</vt:lpstr>
      <vt:lpstr>Century</vt:lpstr>
      <vt:lpstr>Century Gothic</vt:lpstr>
      <vt:lpstr>Palatino Linotype</vt:lpstr>
      <vt:lpstr>Tahoma</vt:lpstr>
      <vt:lpstr>Times New Roman</vt:lpstr>
      <vt:lpstr>Wingdings</vt:lpstr>
      <vt:lpstr>Office 主题</vt:lpstr>
      <vt:lpstr>1_Office 主题</vt:lpstr>
      <vt:lpstr>Unit One</vt:lpstr>
      <vt:lpstr>PowerPoint 演示文稿</vt:lpstr>
      <vt:lpstr>PowerPoint 演示文稿</vt:lpstr>
      <vt:lpstr>PowerPoint 演示文稿</vt:lpstr>
      <vt:lpstr>PowerPoint 演示文稿</vt:lpstr>
      <vt:lpstr>  Looking for a job  </vt:lpstr>
      <vt:lpstr>PowerPoint 演示文稿</vt:lpstr>
      <vt:lpstr>PowerPoint 演示文稿</vt:lpstr>
      <vt:lpstr>PowerPoint 演示文稿</vt:lpstr>
      <vt:lpstr>Understanding text</vt:lpstr>
      <vt:lpstr>Warm-up Activities</vt:lpstr>
      <vt:lpstr>Text Organization</vt:lpstr>
      <vt:lpstr>Text Organization</vt:lpstr>
      <vt:lpstr>Text Organization</vt:lpstr>
      <vt:lpstr>Text Organization</vt:lpstr>
      <vt:lpstr>Text Organization</vt:lpstr>
      <vt:lpstr>Text Organization</vt:lpstr>
      <vt:lpstr>Text Organization</vt:lpstr>
      <vt:lpstr>Summarising</vt:lpstr>
      <vt:lpstr>Text Interpretation</vt:lpstr>
      <vt:lpstr>Text Interpretation</vt:lpstr>
      <vt:lpstr>Text Interpretation</vt:lpstr>
      <vt:lpstr>Text Interpretation</vt:lpstr>
      <vt:lpstr>Text Interpretation</vt:lpstr>
      <vt:lpstr>Text Interpretation</vt:lpstr>
      <vt:lpstr>Text Interpretation</vt:lpstr>
      <vt:lpstr>Text Interpretation</vt:lpstr>
      <vt:lpstr>Text Interpretation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Words &amp; Expressions</vt:lpstr>
      <vt:lpstr>   Words &amp; Expressions</vt:lpstr>
      <vt:lpstr>  clutch     </vt:lpstr>
      <vt:lpstr>PowerPoint 演示文稿</vt:lpstr>
      <vt:lpstr>PowerPoint 演示文稿</vt:lpstr>
      <vt:lpstr>PowerPoint 演示文稿</vt:lpstr>
      <vt:lpstr>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Word formation Compound nouns</vt:lpstr>
      <vt:lpstr>PowerPoint 演示文稿</vt:lpstr>
      <vt:lpstr>Word formation  Noun phrase</vt:lpstr>
      <vt:lpstr>Word formation Noun phrase</vt:lpstr>
      <vt:lpstr>Clauses introduced by than</vt:lpstr>
      <vt:lpstr>Clauses introduced by than</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apple-7</dc:creator>
  <cp:lastModifiedBy>user2</cp:lastModifiedBy>
  <cp:revision>278</cp:revision>
  <dcterms:created xsi:type="dcterms:W3CDTF">2017-02-12T14:13:22Z</dcterms:created>
  <dcterms:modified xsi:type="dcterms:W3CDTF">2021-06-30T13:14:47Z</dcterms:modified>
</cp:coreProperties>
</file>